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4" r:id="rId2"/>
    <p:sldId id="259" r:id="rId3"/>
    <p:sldId id="256" r:id="rId4"/>
    <p:sldId id="277" r:id="rId5"/>
    <p:sldId id="278" r:id="rId6"/>
    <p:sldId id="281" r:id="rId7"/>
    <p:sldId id="288" r:id="rId8"/>
    <p:sldId id="282" r:id="rId9"/>
    <p:sldId id="289" r:id="rId10"/>
    <p:sldId id="283" r:id="rId11"/>
    <p:sldId id="279" r:id="rId12"/>
    <p:sldId id="285" r:id="rId13"/>
    <p:sldId id="258" r:id="rId14"/>
    <p:sldId id="270" r:id="rId15"/>
    <p:sldId id="269" r:id="rId16"/>
    <p:sldId id="266" r:id="rId17"/>
    <p:sldId id="271" r:id="rId18"/>
    <p:sldId id="272" r:id="rId19"/>
    <p:sldId id="275" r:id="rId20"/>
    <p:sldId id="273" r:id="rId21"/>
    <p:sldId id="274" r:id="rId22"/>
    <p:sldId id="286" r:id="rId23"/>
    <p:sldId id="287" r:id="rId24"/>
    <p:sldId id="284" r:id="rId25"/>
    <p:sldId id="260" r:id="rId26"/>
    <p:sldId id="261" r:id="rId27"/>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5F14A9-824F-403F-B85A-26162AFE0A48}" type="datetimeFigureOut">
              <a:rPr lang="en-AT" smtClean="0"/>
              <a:t>04/07/2023</a:t>
            </a:fld>
            <a:endParaRPr lang="en-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FE0A8B-50BF-431A-B028-1925C6F06748}" type="slidenum">
              <a:rPr lang="en-AT" smtClean="0"/>
              <a:t>‹Nr.›</a:t>
            </a:fld>
            <a:endParaRPr lang="en-AT"/>
          </a:p>
        </p:txBody>
      </p:sp>
    </p:spTree>
    <p:extLst>
      <p:ext uri="{BB962C8B-B14F-4D97-AF65-F5344CB8AC3E}">
        <p14:creationId xmlns:p14="http://schemas.microsoft.com/office/powerpoint/2010/main" val="116953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T" dirty="0"/>
          </a:p>
        </p:txBody>
      </p:sp>
      <p:sp>
        <p:nvSpPr>
          <p:cNvPr id="4" name="Foliennummernplatzhalter 3"/>
          <p:cNvSpPr>
            <a:spLocks noGrp="1"/>
          </p:cNvSpPr>
          <p:nvPr>
            <p:ph type="sldNum" sz="quarter" idx="5"/>
          </p:nvPr>
        </p:nvSpPr>
        <p:spPr/>
        <p:txBody>
          <a:bodyPr/>
          <a:lstStyle/>
          <a:p>
            <a:fld id="{5316368B-936B-46F9-9963-0ED830F81A0C}" type="slidenum">
              <a:rPr lang="en-AT" smtClean="0"/>
              <a:t>13</a:t>
            </a:fld>
            <a:endParaRPr lang="en-AT"/>
          </a:p>
        </p:txBody>
      </p:sp>
    </p:spTree>
    <p:extLst>
      <p:ext uri="{BB962C8B-B14F-4D97-AF65-F5344CB8AC3E}">
        <p14:creationId xmlns:p14="http://schemas.microsoft.com/office/powerpoint/2010/main" val="2791985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https://www.google.com/search?client=firefox-b-d&amp;q=online+timer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T" dirty="0"/>
          </a:p>
          <a:p>
            <a:endParaRPr lang="en-AT" dirty="0"/>
          </a:p>
        </p:txBody>
      </p:sp>
      <p:sp>
        <p:nvSpPr>
          <p:cNvPr id="4" name="Foliennummernplatzhalter 3"/>
          <p:cNvSpPr>
            <a:spLocks noGrp="1"/>
          </p:cNvSpPr>
          <p:nvPr>
            <p:ph type="sldNum" sz="quarter" idx="5"/>
          </p:nvPr>
        </p:nvSpPr>
        <p:spPr/>
        <p:txBody>
          <a:bodyPr/>
          <a:lstStyle/>
          <a:p>
            <a:fld id="{5316368B-936B-46F9-9963-0ED830F81A0C}" type="slidenum">
              <a:rPr lang="en-AT" smtClean="0"/>
              <a:t>15</a:t>
            </a:fld>
            <a:endParaRPr lang="en-AT"/>
          </a:p>
        </p:txBody>
      </p:sp>
    </p:spTree>
    <p:extLst>
      <p:ext uri="{BB962C8B-B14F-4D97-AF65-F5344CB8AC3E}">
        <p14:creationId xmlns:p14="http://schemas.microsoft.com/office/powerpoint/2010/main" val="812869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Um </a:t>
            </a:r>
            <a:r>
              <a:rPr lang="en-US" dirty="0" err="1"/>
              <a:t>welche</a:t>
            </a:r>
            <a:r>
              <a:rPr lang="en-US" dirty="0"/>
              <a:t> Art von Quelle </a:t>
            </a:r>
            <a:r>
              <a:rPr lang="en-US" dirty="0" err="1"/>
              <a:t>handelt</a:t>
            </a:r>
            <a:r>
              <a:rPr lang="en-US" dirty="0"/>
              <a:t> es </a:t>
            </a:r>
            <a:r>
              <a:rPr lang="en-US" dirty="0" err="1"/>
              <a:t>sich</a:t>
            </a:r>
            <a:r>
              <a:rPr lang="en-US" dirty="0"/>
              <a:t> </a:t>
            </a:r>
            <a:r>
              <a:rPr lang="en-US" dirty="0" err="1"/>
              <a:t>hier</a:t>
            </a:r>
            <a:r>
              <a:rPr lang="en-US" dirty="0"/>
              <a:t>? </a:t>
            </a:r>
            <a:r>
              <a:rPr lang="en-US" dirty="0" err="1"/>
              <a:t>Zeitzeugenbericht</a:t>
            </a:r>
            <a:r>
              <a:rPr lang="en-US" dirty="0"/>
              <a:t> – </a:t>
            </a:r>
            <a:r>
              <a:rPr lang="en-US" dirty="0" err="1"/>
              <a:t>über</a:t>
            </a:r>
            <a:r>
              <a:rPr lang="en-US" dirty="0"/>
              <a:t> das </a:t>
            </a:r>
            <a:r>
              <a:rPr lang="en-US" dirty="0" err="1"/>
              <a:t>eigene</a:t>
            </a:r>
            <a:r>
              <a:rPr lang="en-US" dirty="0"/>
              <a:t> Leben. </a:t>
            </a:r>
            <a:r>
              <a:rPr lang="en-US" dirty="0" err="1"/>
              <a:t>Könnte</a:t>
            </a:r>
            <a:r>
              <a:rPr lang="en-US" dirty="0"/>
              <a:t> es da </a:t>
            </a:r>
            <a:r>
              <a:rPr lang="en-US" dirty="0" err="1"/>
              <a:t>Probleme</a:t>
            </a:r>
            <a:r>
              <a:rPr lang="en-US" dirty="0"/>
              <a:t> </a:t>
            </a:r>
            <a:r>
              <a:rPr lang="en-US" dirty="0" err="1"/>
              <a:t>geben</a:t>
            </a:r>
            <a:r>
              <a:rPr lang="en-US" dirty="0"/>
              <a:t> </a:t>
            </a:r>
            <a:r>
              <a:rPr lang="en-US" dirty="0" err="1"/>
              <a:t>mit</a:t>
            </a:r>
            <a:r>
              <a:rPr lang="en-US" dirty="0"/>
              <a:t> der </a:t>
            </a:r>
            <a:r>
              <a:rPr lang="en-US" dirty="0" err="1"/>
              <a:t>Wahrheit</a:t>
            </a:r>
            <a:r>
              <a:rPr lang="en-US" dirty="0"/>
              <a:t>/</a:t>
            </a:r>
            <a:r>
              <a:rPr lang="en-US" dirty="0" err="1"/>
              <a:t>Aufrichtigkeit</a:t>
            </a:r>
            <a:r>
              <a:rPr lang="en-US" dirty="0"/>
              <a:t>?</a:t>
            </a:r>
          </a:p>
          <a:p>
            <a:endParaRPr lang="en-AT" dirty="0"/>
          </a:p>
        </p:txBody>
      </p:sp>
      <p:sp>
        <p:nvSpPr>
          <p:cNvPr id="4" name="Foliennummernplatzhalter 3"/>
          <p:cNvSpPr>
            <a:spLocks noGrp="1"/>
          </p:cNvSpPr>
          <p:nvPr>
            <p:ph type="sldNum" sz="quarter" idx="5"/>
          </p:nvPr>
        </p:nvSpPr>
        <p:spPr/>
        <p:txBody>
          <a:bodyPr/>
          <a:lstStyle/>
          <a:p>
            <a:fld id="{5316368B-936B-46F9-9963-0ED830F81A0C}" type="slidenum">
              <a:rPr lang="en-AT" smtClean="0"/>
              <a:t>24</a:t>
            </a:fld>
            <a:endParaRPr lang="en-AT"/>
          </a:p>
        </p:txBody>
      </p:sp>
    </p:spTree>
    <p:extLst>
      <p:ext uri="{BB962C8B-B14F-4D97-AF65-F5344CB8AC3E}">
        <p14:creationId xmlns:p14="http://schemas.microsoft.com/office/powerpoint/2010/main" val="4122846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4B79E2-6C0D-43B7-896A-D308CCF4C1F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AT"/>
          </a:p>
        </p:txBody>
      </p:sp>
      <p:sp>
        <p:nvSpPr>
          <p:cNvPr id="3" name="Untertitel 2">
            <a:extLst>
              <a:ext uri="{FF2B5EF4-FFF2-40B4-BE49-F238E27FC236}">
                <a16:creationId xmlns:a16="http://schemas.microsoft.com/office/drawing/2014/main" id="{B4D6C756-4B0A-4CC2-9145-CDE38EAE45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AT"/>
          </a:p>
        </p:txBody>
      </p:sp>
      <p:sp>
        <p:nvSpPr>
          <p:cNvPr id="4" name="Datumsplatzhalter 3">
            <a:extLst>
              <a:ext uri="{FF2B5EF4-FFF2-40B4-BE49-F238E27FC236}">
                <a16:creationId xmlns:a16="http://schemas.microsoft.com/office/drawing/2014/main" id="{4F82C111-B48B-41FE-B418-B8293EC28DB7}"/>
              </a:ext>
            </a:extLst>
          </p:cNvPr>
          <p:cNvSpPr>
            <a:spLocks noGrp="1"/>
          </p:cNvSpPr>
          <p:nvPr>
            <p:ph type="dt" sz="half" idx="10"/>
          </p:nvPr>
        </p:nvSpPr>
        <p:spPr/>
        <p:txBody>
          <a:bodyPr/>
          <a:lstStyle/>
          <a:p>
            <a:fld id="{CDA60308-EB10-41F1-8642-7D13F8661165}" type="datetimeFigureOut">
              <a:rPr lang="en-AT" smtClean="0"/>
              <a:t>04/07/2023</a:t>
            </a:fld>
            <a:endParaRPr lang="en-AT"/>
          </a:p>
        </p:txBody>
      </p:sp>
      <p:sp>
        <p:nvSpPr>
          <p:cNvPr id="5" name="Fußzeilenplatzhalter 4">
            <a:extLst>
              <a:ext uri="{FF2B5EF4-FFF2-40B4-BE49-F238E27FC236}">
                <a16:creationId xmlns:a16="http://schemas.microsoft.com/office/drawing/2014/main" id="{4BF3A84B-6C76-4CED-892B-1FAEBF1C8862}"/>
              </a:ext>
            </a:extLst>
          </p:cNvPr>
          <p:cNvSpPr>
            <a:spLocks noGrp="1"/>
          </p:cNvSpPr>
          <p:nvPr>
            <p:ph type="ftr" sz="quarter" idx="11"/>
          </p:nvPr>
        </p:nvSpPr>
        <p:spPr/>
        <p:txBody>
          <a:bodyPr/>
          <a:lstStyle/>
          <a:p>
            <a:endParaRPr lang="en-AT"/>
          </a:p>
        </p:txBody>
      </p:sp>
      <p:sp>
        <p:nvSpPr>
          <p:cNvPr id="6" name="Foliennummernplatzhalter 5">
            <a:extLst>
              <a:ext uri="{FF2B5EF4-FFF2-40B4-BE49-F238E27FC236}">
                <a16:creationId xmlns:a16="http://schemas.microsoft.com/office/drawing/2014/main" id="{460B1C84-7C86-45AC-B0D8-554E89816978}"/>
              </a:ext>
            </a:extLst>
          </p:cNvPr>
          <p:cNvSpPr>
            <a:spLocks noGrp="1"/>
          </p:cNvSpPr>
          <p:nvPr>
            <p:ph type="sldNum" sz="quarter" idx="12"/>
          </p:nvPr>
        </p:nvSpPr>
        <p:spPr/>
        <p:txBody>
          <a:bodyPr/>
          <a:lstStyle/>
          <a:p>
            <a:fld id="{F829555F-78F5-4683-A334-21E5889DDCAA}" type="slidenum">
              <a:rPr lang="en-AT" smtClean="0"/>
              <a:t>‹Nr.›</a:t>
            </a:fld>
            <a:endParaRPr lang="en-AT"/>
          </a:p>
        </p:txBody>
      </p:sp>
    </p:spTree>
    <p:extLst>
      <p:ext uri="{BB962C8B-B14F-4D97-AF65-F5344CB8AC3E}">
        <p14:creationId xmlns:p14="http://schemas.microsoft.com/office/powerpoint/2010/main" val="1516094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E92C67-F52B-48B9-B219-AABF78F70668}"/>
              </a:ext>
            </a:extLst>
          </p:cNvPr>
          <p:cNvSpPr>
            <a:spLocks noGrp="1"/>
          </p:cNvSpPr>
          <p:nvPr>
            <p:ph type="title"/>
          </p:nvPr>
        </p:nvSpPr>
        <p:spPr/>
        <p:txBody>
          <a:bodyPr/>
          <a:lstStyle/>
          <a:p>
            <a:r>
              <a:rPr lang="de-DE"/>
              <a:t>Mastertitelformat bearbeiten</a:t>
            </a:r>
            <a:endParaRPr lang="en-AT"/>
          </a:p>
        </p:txBody>
      </p:sp>
      <p:sp>
        <p:nvSpPr>
          <p:cNvPr id="3" name="Vertikaler Textplatzhalter 2">
            <a:extLst>
              <a:ext uri="{FF2B5EF4-FFF2-40B4-BE49-F238E27FC236}">
                <a16:creationId xmlns:a16="http://schemas.microsoft.com/office/drawing/2014/main" id="{E0948C14-20FC-409B-B6C3-55674F32815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AT"/>
          </a:p>
        </p:txBody>
      </p:sp>
      <p:sp>
        <p:nvSpPr>
          <p:cNvPr id="4" name="Datumsplatzhalter 3">
            <a:extLst>
              <a:ext uri="{FF2B5EF4-FFF2-40B4-BE49-F238E27FC236}">
                <a16:creationId xmlns:a16="http://schemas.microsoft.com/office/drawing/2014/main" id="{4ED1F2B7-E06F-47C6-BDC7-CE0CDA703786}"/>
              </a:ext>
            </a:extLst>
          </p:cNvPr>
          <p:cNvSpPr>
            <a:spLocks noGrp="1"/>
          </p:cNvSpPr>
          <p:nvPr>
            <p:ph type="dt" sz="half" idx="10"/>
          </p:nvPr>
        </p:nvSpPr>
        <p:spPr/>
        <p:txBody>
          <a:bodyPr/>
          <a:lstStyle/>
          <a:p>
            <a:fld id="{CDA60308-EB10-41F1-8642-7D13F8661165}" type="datetimeFigureOut">
              <a:rPr lang="en-AT" smtClean="0"/>
              <a:t>04/07/2023</a:t>
            </a:fld>
            <a:endParaRPr lang="en-AT"/>
          </a:p>
        </p:txBody>
      </p:sp>
      <p:sp>
        <p:nvSpPr>
          <p:cNvPr id="5" name="Fußzeilenplatzhalter 4">
            <a:extLst>
              <a:ext uri="{FF2B5EF4-FFF2-40B4-BE49-F238E27FC236}">
                <a16:creationId xmlns:a16="http://schemas.microsoft.com/office/drawing/2014/main" id="{39D78FEB-4B1E-411B-8F9E-9E8645B8490C}"/>
              </a:ext>
            </a:extLst>
          </p:cNvPr>
          <p:cNvSpPr>
            <a:spLocks noGrp="1"/>
          </p:cNvSpPr>
          <p:nvPr>
            <p:ph type="ftr" sz="quarter" idx="11"/>
          </p:nvPr>
        </p:nvSpPr>
        <p:spPr/>
        <p:txBody>
          <a:bodyPr/>
          <a:lstStyle/>
          <a:p>
            <a:endParaRPr lang="en-AT"/>
          </a:p>
        </p:txBody>
      </p:sp>
      <p:sp>
        <p:nvSpPr>
          <p:cNvPr id="6" name="Foliennummernplatzhalter 5">
            <a:extLst>
              <a:ext uri="{FF2B5EF4-FFF2-40B4-BE49-F238E27FC236}">
                <a16:creationId xmlns:a16="http://schemas.microsoft.com/office/drawing/2014/main" id="{3B91DC93-00DF-449A-91DB-FC251BD5A8A3}"/>
              </a:ext>
            </a:extLst>
          </p:cNvPr>
          <p:cNvSpPr>
            <a:spLocks noGrp="1"/>
          </p:cNvSpPr>
          <p:nvPr>
            <p:ph type="sldNum" sz="quarter" idx="12"/>
          </p:nvPr>
        </p:nvSpPr>
        <p:spPr/>
        <p:txBody>
          <a:bodyPr/>
          <a:lstStyle/>
          <a:p>
            <a:fld id="{F829555F-78F5-4683-A334-21E5889DDCAA}" type="slidenum">
              <a:rPr lang="en-AT" smtClean="0"/>
              <a:t>‹Nr.›</a:t>
            </a:fld>
            <a:endParaRPr lang="en-AT"/>
          </a:p>
        </p:txBody>
      </p:sp>
    </p:spTree>
    <p:extLst>
      <p:ext uri="{BB962C8B-B14F-4D97-AF65-F5344CB8AC3E}">
        <p14:creationId xmlns:p14="http://schemas.microsoft.com/office/powerpoint/2010/main" val="151786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C2EC81F-9074-4A9A-8963-4330D4BA08F4}"/>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AT"/>
          </a:p>
        </p:txBody>
      </p:sp>
      <p:sp>
        <p:nvSpPr>
          <p:cNvPr id="3" name="Vertikaler Textplatzhalter 2">
            <a:extLst>
              <a:ext uri="{FF2B5EF4-FFF2-40B4-BE49-F238E27FC236}">
                <a16:creationId xmlns:a16="http://schemas.microsoft.com/office/drawing/2014/main" id="{5DB3F272-1C78-415F-A1AF-E27B2105913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AT"/>
          </a:p>
        </p:txBody>
      </p:sp>
      <p:sp>
        <p:nvSpPr>
          <p:cNvPr id="4" name="Datumsplatzhalter 3">
            <a:extLst>
              <a:ext uri="{FF2B5EF4-FFF2-40B4-BE49-F238E27FC236}">
                <a16:creationId xmlns:a16="http://schemas.microsoft.com/office/drawing/2014/main" id="{4742691B-BD91-4412-97DB-F63FB5A35835}"/>
              </a:ext>
            </a:extLst>
          </p:cNvPr>
          <p:cNvSpPr>
            <a:spLocks noGrp="1"/>
          </p:cNvSpPr>
          <p:nvPr>
            <p:ph type="dt" sz="half" idx="10"/>
          </p:nvPr>
        </p:nvSpPr>
        <p:spPr/>
        <p:txBody>
          <a:bodyPr/>
          <a:lstStyle/>
          <a:p>
            <a:fld id="{CDA60308-EB10-41F1-8642-7D13F8661165}" type="datetimeFigureOut">
              <a:rPr lang="en-AT" smtClean="0"/>
              <a:t>04/07/2023</a:t>
            </a:fld>
            <a:endParaRPr lang="en-AT"/>
          </a:p>
        </p:txBody>
      </p:sp>
      <p:sp>
        <p:nvSpPr>
          <p:cNvPr id="5" name="Fußzeilenplatzhalter 4">
            <a:extLst>
              <a:ext uri="{FF2B5EF4-FFF2-40B4-BE49-F238E27FC236}">
                <a16:creationId xmlns:a16="http://schemas.microsoft.com/office/drawing/2014/main" id="{1973682F-D234-4997-A827-02D32DE129F6}"/>
              </a:ext>
            </a:extLst>
          </p:cNvPr>
          <p:cNvSpPr>
            <a:spLocks noGrp="1"/>
          </p:cNvSpPr>
          <p:nvPr>
            <p:ph type="ftr" sz="quarter" idx="11"/>
          </p:nvPr>
        </p:nvSpPr>
        <p:spPr/>
        <p:txBody>
          <a:bodyPr/>
          <a:lstStyle/>
          <a:p>
            <a:endParaRPr lang="en-AT"/>
          </a:p>
        </p:txBody>
      </p:sp>
      <p:sp>
        <p:nvSpPr>
          <p:cNvPr id="6" name="Foliennummernplatzhalter 5">
            <a:extLst>
              <a:ext uri="{FF2B5EF4-FFF2-40B4-BE49-F238E27FC236}">
                <a16:creationId xmlns:a16="http://schemas.microsoft.com/office/drawing/2014/main" id="{4F3D9673-7037-43A9-954D-EA8DA2D7B537}"/>
              </a:ext>
            </a:extLst>
          </p:cNvPr>
          <p:cNvSpPr>
            <a:spLocks noGrp="1"/>
          </p:cNvSpPr>
          <p:nvPr>
            <p:ph type="sldNum" sz="quarter" idx="12"/>
          </p:nvPr>
        </p:nvSpPr>
        <p:spPr/>
        <p:txBody>
          <a:bodyPr/>
          <a:lstStyle/>
          <a:p>
            <a:fld id="{F829555F-78F5-4683-A334-21E5889DDCAA}" type="slidenum">
              <a:rPr lang="en-AT" smtClean="0"/>
              <a:t>‹Nr.›</a:t>
            </a:fld>
            <a:endParaRPr lang="en-AT"/>
          </a:p>
        </p:txBody>
      </p:sp>
    </p:spTree>
    <p:extLst>
      <p:ext uri="{BB962C8B-B14F-4D97-AF65-F5344CB8AC3E}">
        <p14:creationId xmlns:p14="http://schemas.microsoft.com/office/powerpoint/2010/main" val="551578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0C2934-9B30-4623-9889-2CD8FAA1A946}"/>
              </a:ext>
            </a:extLst>
          </p:cNvPr>
          <p:cNvSpPr>
            <a:spLocks noGrp="1"/>
          </p:cNvSpPr>
          <p:nvPr>
            <p:ph type="title"/>
          </p:nvPr>
        </p:nvSpPr>
        <p:spPr/>
        <p:txBody>
          <a:bodyPr/>
          <a:lstStyle/>
          <a:p>
            <a:r>
              <a:rPr lang="de-DE"/>
              <a:t>Mastertitelformat bearbeiten</a:t>
            </a:r>
            <a:endParaRPr lang="en-AT"/>
          </a:p>
        </p:txBody>
      </p:sp>
      <p:sp>
        <p:nvSpPr>
          <p:cNvPr id="3" name="Inhaltsplatzhalter 2">
            <a:extLst>
              <a:ext uri="{FF2B5EF4-FFF2-40B4-BE49-F238E27FC236}">
                <a16:creationId xmlns:a16="http://schemas.microsoft.com/office/drawing/2014/main" id="{2DA79854-EEC8-4C05-93ED-F6F928B6700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AT"/>
          </a:p>
        </p:txBody>
      </p:sp>
      <p:sp>
        <p:nvSpPr>
          <p:cNvPr id="4" name="Datumsplatzhalter 3">
            <a:extLst>
              <a:ext uri="{FF2B5EF4-FFF2-40B4-BE49-F238E27FC236}">
                <a16:creationId xmlns:a16="http://schemas.microsoft.com/office/drawing/2014/main" id="{AEA4426E-E1C1-40D2-8517-3D0916F6705C}"/>
              </a:ext>
            </a:extLst>
          </p:cNvPr>
          <p:cNvSpPr>
            <a:spLocks noGrp="1"/>
          </p:cNvSpPr>
          <p:nvPr>
            <p:ph type="dt" sz="half" idx="10"/>
          </p:nvPr>
        </p:nvSpPr>
        <p:spPr/>
        <p:txBody>
          <a:bodyPr/>
          <a:lstStyle/>
          <a:p>
            <a:fld id="{CDA60308-EB10-41F1-8642-7D13F8661165}" type="datetimeFigureOut">
              <a:rPr lang="en-AT" smtClean="0"/>
              <a:t>04/07/2023</a:t>
            </a:fld>
            <a:endParaRPr lang="en-AT"/>
          </a:p>
        </p:txBody>
      </p:sp>
      <p:sp>
        <p:nvSpPr>
          <p:cNvPr id="5" name="Fußzeilenplatzhalter 4">
            <a:extLst>
              <a:ext uri="{FF2B5EF4-FFF2-40B4-BE49-F238E27FC236}">
                <a16:creationId xmlns:a16="http://schemas.microsoft.com/office/drawing/2014/main" id="{95CB8363-5228-4DD0-A729-247E597D1DA3}"/>
              </a:ext>
            </a:extLst>
          </p:cNvPr>
          <p:cNvSpPr>
            <a:spLocks noGrp="1"/>
          </p:cNvSpPr>
          <p:nvPr>
            <p:ph type="ftr" sz="quarter" idx="11"/>
          </p:nvPr>
        </p:nvSpPr>
        <p:spPr/>
        <p:txBody>
          <a:bodyPr/>
          <a:lstStyle/>
          <a:p>
            <a:endParaRPr lang="en-AT"/>
          </a:p>
        </p:txBody>
      </p:sp>
      <p:sp>
        <p:nvSpPr>
          <p:cNvPr id="6" name="Foliennummernplatzhalter 5">
            <a:extLst>
              <a:ext uri="{FF2B5EF4-FFF2-40B4-BE49-F238E27FC236}">
                <a16:creationId xmlns:a16="http://schemas.microsoft.com/office/drawing/2014/main" id="{854A0E68-6143-4C97-86C7-E345CEF3F602}"/>
              </a:ext>
            </a:extLst>
          </p:cNvPr>
          <p:cNvSpPr>
            <a:spLocks noGrp="1"/>
          </p:cNvSpPr>
          <p:nvPr>
            <p:ph type="sldNum" sz="quarter" idx="12"/>
          </p:nvPr>
        </p:nvSpPr>
        <p:spPr/>
        <p:txBody>
          <a:bodyPr/>
          <a:lstStyle/>
          <a:p>
            <a:fld id="{F829555F-78F5-4683-A334-21E5889DDCAA}" type="slidenum">
              <a:rPr lang="en-AT" smtClean="0"/>
              <a:t>‹Nr.›</a:t>
            </a:fld>
            <a:endParaRPr lang="en-AT"/>
          </a:p>
        </p:txBody>
      </p:sp>
    </p:spTree>
    <p:extLst>
      <p:ext uri="{BB962C8B-B14F-4D97-AF65-F5344CB8AC3E}">
        <p14:creationId xmlns:p14="http://schemas.microsoft.com/office/powerpoint/2010/main" val="3291391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6566B0-1128-40A9-8752-06811B462F1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AT"/>
          </a:p>
        </p:txBody>
      </p:sp>
      <p:sp>
        <p:nvSpPr>
          <p:cNvPr id="3" name="Textplatzhalter 2">
            <a:extLst>
              <a:ext uri="{FF2B5EF4-FFF2-40B4-BE49-F238E27FC236}">
                <a16:creationId xmlns:a16="http://schemas.microsoft.com/office/drawing/2014/main" id="{075BDDDB-179B-4510-9069-506495CB04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C5688D3-DB99-4F35-9CC8-70F59FA9A0DA}"/>
              </a:ext>
            </a:extLst>
          </p:cNvPr>
          <p:cNvSpPr>
            <a:spLocks noGrp="1"/>
          </p:cNvSpPr>
          <p:nvPr>
            <p:ph type="dt" sz="half" idx="10"/>
          </p:nvPr>
        </p:nvSpPr>
        <p:spPr/>
        <p:txBody>
          <a:bodyPr/>
          <a:lstStyle/>
          <a:p>
            <a:fld id="{CDA60308-EB10-41F1-8642-7D13F8661165}" type="datetimeFigureOut">
              <a:rPr lang="en-AT" smtClean="0"/>
              <a:t>04/07/2023</a:t>
            </a:fld>
            <a:endParaRPr lang="en-AT"/>
          </a:p>
        </p:txBody>
      </p:sp>
      <p:sp>
        <p:nvSpPr>
          <p:cNvPr id="5" name="Fußzeilenplatzhalter 4">
            <a:extLst>
              <a:ext uri="{FF2B5EF4-FFF2-40B4-BE49-F238E27FC236}">
                <a16:creationId xmlns:a16="http://schemas.microsoft.com/office/drawing/2014/main" id="{B1456C2A-9FDB-4A21-90A2-5BFF3FE72F37}"/>
              </a:ext>
            </a:extLst>
          </p:cNvPr>
          <p:cNvSpPr>
            <a:spLocks noGrp="1"/>
          </p:cNvSpPr>
          <p:nvPr>
            <p:ph type="ftr" sz="quarter" idx="11"/>
          </p:nvPr>
        </p:nvSpPr>
        <p:spPr/>
        <p:txBody>
          <a:bodyPr/>
          <a:lstStyle/>
          <a:p>
            <a:endParaRPr lang="en-AT"/>
          </a:p>
        </p:txBody>
      </p:sp>
      <p:sp>
        <p:nvSpPr>
          <p:cNvPr id="6" name="Foliennummernplatzhalter 5">
            <a:extLst>
              <a:ext uri="{FF2B5EF4-FFF2-40B4-BE49-F238E27FC236}">
                <a16:creationId xmlns:a16="http://schemas.microsoft.com/office/drawing/2014/main" id="{3FD171AD-6B4E-48E0-8792-6C5CAFCCDF44}"/>
              </a:ext>
            </a:extLst>
          </p:cNvPr>
          <p:cNvSpPr>
            <a:spLocks noGrp="1"/>
          </p:cNvSpPr>
          <p:nvPr>
            <p:ph type="sldNum" sz="quarter" idx="12"/>
          </p:nvPr>
        </p:nvSpPr>
        <p:spPr/>
        <p:txBody>
          <a:bodyPr/>
          <a:lstStyle/>
          <a:p>
            <a:fld id="{F829555F-78F5-4683-A334-21E5889DDCAA}" type="slidenum">
              <a:rPr lang="en-AT" smtClean="0"/>
              <a:t>‹Nr.›</a:t>
            </a:fld>
            <a:endParaRPr lang="en-AT"/>
          </a:p>
        </p:txBody>
      </p:sp>
    </p:spTree>
    <p:extLst>
      <p:ext uri="{BB962C8B-B14F-4D97-AF65-F5344CB8AC3E}">
        <p14:creationId xmlns:p14="http://schemas.microsoft.com/office/powerpoint/2010/main" val="9711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C544EE-64F4-4895-854F-2470B1D862F4}"/>
              </a:ext>
            </a:extLst>
          </p:cNvPr>
          <p:cNvSpPr>
            <a:spLocks noGrp="1"/>
          </p:cNvSpPr>
          <p:nvPr>
            <p:ph type="title"/>
          </p:nvPr>
        </p:nvSpPr>
        <p:spPr/>
        <p:txBody>
          <a:bodyPr/>
          <a:lstStyle/>
          <a:p>
            <a:r>
              <a:rPr lang="de-DE"/>
              <a:t>Mastertitelformat bearbeiten</a:t>
            </a:r>
            <a:endParaRPr lang="en-AT"/>
          </a:p>
        </p:txBody>
      </p:sp>
      <p:sp>
        <p:nvSpPr>
          <p:cNvPr id="3" name="Inhaltsplatzhalter 2">
            <a:extLst>
              <a:ext uri="{FF2B5EF4-FFF2-40B4-BE49-F238E27FC236}">
                <a16:creationId xmlns:a16="http://schemas.microsoft.com/office/drawing/2014/main" id="{0C12643F-EF40-478F-947B-8F22B3917D3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AT"/>
          </a:p>
        </p:txBody>
      </p:sp>
      <p:sp>
        <p:nvSpPr>
          <p:cNvPr id="4" name="Inhaltsplatzhalter 3">
            <a:extLst>
              <a:ext uri="{FF2B5EF4-FFF2-40B4-BE49-F238E27FC236}">
                <a16:creationId xmlns:a16="http://schemas.microsoft.com/office/drawing/2014/main" id="{BF00DD70-E81F-4F3D-AE9C-79D420A101A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AT"/>
          </a:p>
        </p:txBody>
      </p:sp>
      <p:sp>
        <p:nvSpPr>
          <p:cNvPr id="5" name="Datumsplatzhalter 4">
            <a:extLst>
              <a:ext uri="{FF2B5EF4-FFF2-40B4-BE49-F238E27FC236}">
                <a16:creationId xmlns:a16="http://schemas.microsoft.com/office/drawing/2014/main" id="{8DD44944-EDE9-494A-B91A-FCD8F4676809}"/>
              </a:ext>
            </a:extLst>
          </p:cNvPr>
          <p:cNvSpPr>
            <a:spLocks noGrp="1"/>
          </p:cNvSpPr>
          <p:nvPr>
            <p:ph type="dt" sz="half" idx="10"/>
          </p:nvPr>
        </p:nvSpPr>
        <p:spPr/>
        <p:txBody>
          <a:bodyPr/>
          <a:lstStyle/>
          <a:p>
            <a:fld id="{CDA60308-EB10-41F1-8642-7D13F8661165}" type="datetimeFigureOut">
              <a:rPr lang="en-AT" smtClean="0"/>
              <a:t>04/07/2023</a:t>
            </a:fld>
            <a:endParaRPr lang="en-AT"/>
          </a:p>
        </p:txBody>
      </p:sp>
      <p:sp>
        <p:nvSpPr>
          <p:cNvPr id="6" name="Fußzeilenplatzhalter 5">
            <a:extLst>
              <a:ext uri="{FF2B5EF4-FFF2-40B4-BE49-F238E27FC236}">
                <a16:creationId xmlns:a16="http://schemas.microsoft.com/office/drawing/2014/main" id="{614A567A-288C-4A9C-A357-E880EF4101D4}"/>
              </a:ext>
            </a:extLst>
          </p:cNvPr>
          <p:cNvSpPr>
            <a:spLocks noGrp="1"/>
          </p:cNvSpPr>
          <p:nvPr>
            <p:ph type="ftr" sz="quarter" idx="11"/>
          </p:nvPr>
        </p:nvSpPr>
        <p:spPr/>
        <p:txBody>
          <a:bodyPr/>
          <a:lstStyle/>
          <a:p>
            <a:endParaRPr lang="en-AT"/>
          </a:p>
        </p:txBody>
      </p:sp>
      <p:sp>
        <p:nvSpPr>
          <p:cNvPr id="7" name="Foliennummernplatzhalter 6">
            <a:extLst>
              <a:ext uri="{FF2B5EF4-FFF2-40B4-BE49-F238E27FC236}">
                <a16:creationId xmlns:a16="http://schemas.microsoft.com/office/drawing/2014/main" id="{CD448449-4603-42E0-AEBA-1A203FB201A0}"/>
              </a:ext>
            </a:extLst>
          </p:cNvPr>
          <p:cNvSpPr>
            <a:spLocks noGrp="1"/>
          </p:cNvSpPr>
          <p:nvPr>
            <p:ph type="sldNum" sz="quarter" idx="12"/>
          </p:nvPr>
        </p:nvSpPr>
        <p:spPr/>
        <p:txBody>
          <a:bodyPr/>
          <a:lstStyle/>
          <a:p>
            <a:fld id="{F829555F-78F5-4683-A334-21E5889DDCAA}" type="slidenum">
              <a:rPr lang="en-AT" smtClean="0"/>
              <a:t>‹Nr.›</a:t>
            </a:fld>
            <a:endParaRPr lang="en-AT"/>
          </a:p>
        </p:txBody>
      </p:sp>
    </p:spTree>
    <p:extLst>
      <p:ext uri="{BB962C8B-B14F-4D97-AF65-F5344CB8AC3E}">
        <p14:creationId xmlns:p14="http://schemas.microsoft.com/office/powerpoint/2010/main" val="264009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BB02A-2E52-4EAA-BC14-F58DAC83A689}"/>
              </a:ext>
            </a:extLst>
          </p:cNvPr>
          <p:cNvSpPr>
            <a:spLocks noGrp="1"/>
          </p:cNvSpPr>
          <p:nvPr>
            <p:ph type="title"/>
          </p:nvPr>
        </p:nvSpPr>
        <p:spPr>
          <a:xfrm>
            <a:off x="839788" y="365125"/>
            <a:ext cx="10515600" cy="1325563"/>
          </a:xfrm>
        </p:spPr>
        <p:txBody>
          <a:bodyPr/>
          <a:lstStyle/>
          <a:p>
            <a:r>
              <a:rPr lang="de-DE"/>
              <a:t>Mastertitelformat bearbeiten</a:t>
            </a:r>
            <a:endParaRPr lang="en-AT"/>
          </a:p>
        </p:txBody>
      </p:sp>
      <p:sp>
        <p:nvSpPr>
          <p:cNvPr id="3" name="Textplatzhalter 2">
            <a:extLst>
              <a:ext uri="{FF2B5EF4-FFF2-40B4-BE49-F238E27FC236}">
                <a16:creationId xmlns:a16="http://schemas.microsoft.com/office/drawing/2014/main" id="{307C23C8-8F3D-4703-AD92-8E02622A5F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282812C-02CC-4A5A-8A00-2337A870ADA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AT"/>
          </a:p>
        </p:txBody>
      </p:sp>
      <p:sp>
        <p:nvSpPr>
          <p:cNvPr id="5" name="Textplatzhalter 4">
            <a:extLst>
              <a:ext uri="{FF2B5EF4-FFF2-40B4-BE49-F238E27FC236}">
                <a16:creationId xmlns:a16="http://schemas.microsoft.com/office/drawing/2014/main" id="{49D59D91-4EDD-4EA6-A14F-1C0F2E4022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39A73FD-A7DB-4BF5-AA7E-2F414B2A8A5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AT"/>
          </a:p>
        </p:txBody>
      </p:sp>
      <p:sp>
        <p:nvSpPr>
          <p:cNvPr id="7" name="Datumsplatzhalter 6">
            <a:extLst>
              <a:ext uri="{FF2B5EF4-FFF2-40B4-BE49-F238E27FC236}">
                <a16:creationId xmlns:a16="http://schemas.microsoft.com/office/drawing/2014/main" id="{1322B587-553B-4C1E-B88E-6E8B698F0FB2}"/>
              </a:ext>
            </a:extLst>
          </p:cNvPr>
          <p:cNvSpPr>
            <a:spLocks noGrp="1"/>
          </p:cNvSpPr>
          <p:nvPr>
            <p:ph type="dt" sz="half" idx="10"/>
          </p:nvPr>
        </p:nvSpPr>
        <p:spPr/>
        <p:txBody>
          <a:bodyPr/>
          <a:lstStyle/>
          <a:p>
            <a:fld id="{CDA60308-EB10-41F1-8642-7D13F8661165}" type="datetimeFigureOut">
              <a:rPr lang="en-AT" smtClean="0"/>
              <a:t>04/07/2023</a:t>
            </a:fld>
            <a:endParaRPr lang="en-AT"/>
          </a:p>
        </p:txBody>
      </p:sp>
      <p:sp>
        <p:nvSpPr>
          <p:cNvPr id="8" name="Fußzeilenplatzhalter 7">
            <a:extLst>
              <a:ext uri="{FF2B5EF4-FFF2-40B4-BE49-F238E27FC236}">
                <a16:creationId xmlns:a16="http://schemas.microsoft.com/office/drawing/2014/main" id="{817857C1-A7D8-42C2-9418-7F8EFD30233F}"/>
              </a:ext>
            </a:extLst>
          </p:cNvPr>
          <p:cNvSpPr>
            <a:spLocks noGrp="1"/>
          </p:cNvSpPr>
          <p:nvPr>
            <p:ph type="ftr" sz="quarter" idx="11"/>
          </p:nvPr>
        </p:nvSpPr>
        <p:spPr/>
        <p:txBody>
          <a:bodyPr/>
          <a:lstStyle/>
          <a:p>
            <a:endParaRPr lang="en-AT"/>
          </a:p>
        </p:txBody>
      </p:sp>
      <p:sp>
        <p:nvSpPr>
          <p:cNvPr id="9" name="Foliennummernplatzhalter 8">
            <a:extLst>
              <a:ext uri="{FF2B5EF4-FFF2-40B4-BE49-F238E27FC236}">
                <a16:creationId xmlns:a16="http://schemas.microsoft.com/office/drawing/2014/main" id="{825D094B-38B6-4374-ABE9-F78A7D43EA55}"/>
              </a:ext>
            </a:extLst>
          </p:cNvPr>
          <p:cNvSpPr>
            <a:spLocks noGrp="1"/>
          </p:cNvSpPr>
          <p:nvPr>
            <p:ph type="sldNum" sz="quarter" idx="12"/>
          </p:nvPr>
        </p:nvSpPr>
        <p:spPr/>
        <p:txBody>
          <a:bodyPr/>
          <a:lstStyle/>
          <a:p>
            <a:fld id="{F829555F-78F5-4683-A334-21E5889DDCAA}" type="slidenum">
              <a:rPr lang="en-AT" smtClean="0"/>
              <a:t>‹Nr.›</a:t>
            </a:fld>
            <a:endParaRPr lang="en-AT"/>
          </a:p>
        </p:txBody>
      </p:sp>
    </p:spTree>
    <p:extLst>
      <p:ext uri="{BB962C8B-B14F-4D97-AF65-F5344CB8AC3E}">
        <p14:creationId xmlns:p14="http://schemas.microsoft.com/office/powerpoint/2010/main" val="897064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CFEC1-DD3F-4959-A9E7-D075917379D7}"/>
              </a:ext>
            </a:extLst>
          </p:cNvPr>
          <p:cNvSpPr>
            <a:spLocks noGrp="1"/>
          </p:cNvSpPr>
          <p:nvPr>
            <p:ph type="title"/>
          </p:nvPr>
        </p:nvSpPr>
        <p:spPr/>
        <p:txBody>
          <a:bodyPr/>
          <a:lstStyle/>
          <a:p>
            <a:r>
              <a:rPr lang="de-DE"/>
              <a:t>Mastertitelformat bearbeiten</a:t>
            </a:r>
            <a:endParaRPr lang="en-AT"/>
          </a:p>
        </p:txBody>
      </p:sp>
      <p:sp>
        <p:nvSpPr>
          <p:cNvPr id="3" name="Datumsplatzhalter 2">
            <a:extLst>
              <a:ext uri="{FF2B5EF4-FFF2-40B4-BE49-F238E27FC236}">
                <a16:creationId xmlns:a16="http://schemas.microsoft.com/office/drawing/2014/main" id="{211BB9D3-B216-423D-8130-02C95687BB81}"/>
              </a:ext>
            </a:extLst>
          </p:cNvPr>
          <p:cNvSpPr>
            <a:spLocks noGrp="1"/>
          </p:cNvSpPr>
          <p:nvPr>
            <p:ph type="dt" sz="half" idx="10"/>
          </p:nvPr>
        </p:nvSpPr>
        <p:spPr/>
        <p:txBody>
          <a:bodyPr/>
          <a:lstStyle/>
          <a:p>
            <a:fld id="{CDA60308-EB10-41F1-8642-7D13F8661165}" type="datetimeFigureOut">
              <a:rPr lang="en-AT" smtClean="0"/>
              <a:t>04/07/2023</a:t>
            </a:fld>
            <a:endParaRPr lang="en-AT"/>
          </a:p>
        </p:txBody>
      </p:sp>
      <p:sp>
        <p:nvSpPr>
          <p:cNvPr id="4" name="Fußzeilenplatzhalter 3">
            <a:extLst>
              <a:ext uri="{FF2B5EF4-FFF2-40B4-BE49-F238E27FC236}">
                <a16:creationId xmlns:a16="http://schemas.microsoft.com/office/drawing/2014/main" id="{28BFA528-7037-47FF-B557-CC2B01A22B76}"/>
              </a:ext>
            </a:extLst>
          </p:cNvPr>
          <p:cNvSpPr>
            <a:spLocks noGrp="1"/>
          </p:cNvSpPr>
          <p:nvPr>
            <p:ph type="ftr" sz="quarter" idx="11"/>
          </p:nvPr>
        </p:nvSpPr>
        <p:spPr/>
        <p:txBody>
          <a:bodyPr/>
          <a:lstStyle/>
          <a:p>
            <a:endParaRPr lang="en-AT"/>
          </a:p>
        </p:txBody>
      </p:sp>
      <p:sp>
        <p:nvSpPr>
          <p:cNvPr id="5" name="Foliennummernplatzhalter 4">
            <a:extLst>
              <a:ext uri="{FF2B5EF4-FFF2-40B4-BE49-F238E27FC236}">
                <a16:creationId xmlns:a16="http://schemas.microsoft.com/office/drawing/2014/main" id="{AA13B09B-3473-44F7-9A60-9EA9585B0968}"/>
              </a:ext>
            </a:extLst>
          </p:cNvPr>
          <p:cNvSpPr>
            <a:spLocks noGrp="1"/>
          </p:cNvSpPr>
          <p:nvPr>
            <p:ph type="sldNum" sz="quarter" idx="12"/>
          </p:nvPr>
        </p:nvSpPr>
        <p:spPr/>
        <p:txBody>
          <a:bodyPr/>
          <a:lstStyle/>
          <a:p>
            <a:fld id="{F829555F-78F5-4683-A334-21E5889DDCAA}" type="slidenum">
              <a:rPr lang="en-AT" smtClean="0"/>
              <a:t>‹Nr.›</a:t>
            </a:fld>
            <a:endParaRPr lang="en-AT"/>
          </a:p>
        </p:txBody>
      </p:sp>
    </p:spTree>
    <p:extLst>
      <p:ext uri="{BB962C8B-B14F-4D97-AF65-F5344CB8AC3E}">
        <p14:creationId xmlns:p14="http://schemas.microsoft.com/office/powerpoint/2010/main" val="4247243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F685547-1933-4026-8B50-6D450C698DE1}"/>
              </a:ext>
            </a:extLst>
          </p:cNvPr>
          <p:cNvSpPr>
            <a:spLocks noGrp="1"/>
          </p:cNvSpPr>
          <p:nvPr>
            <p:ph type="dt" sz="half" idx="10"/>
          </p:nvPr>
        </p:nvSpPr>
        <p:spPr/>
        <p:txBody>
          <a:bodyPr/>
          <a:lstStyle/>
          <a:p>
            <a:fld id="{CDA60308-EB10-41F1-8642-7D13F8661165}" type="datetimeFigureOut">
              <a:rPr lang="en-AT" smtClean="0"/>
              <a:t>04/07/2023</a:t>
            </a:fld>
            <a:endParaRPr lang="en-AT"/>
          </a:p>
        </p:txBody>
      </p:sp>
      <p:sp>
        <p:nvSpPr>
          <p:cNvPr id="3" name="Fußzeilenplatzhalter 2">
            <a:extLst>
              <a:ext uri="{FF2B5EF4-FFF2-40B4-BE49-F238E27FC236}">
                <a16:creationId xmlns:a16="http://schemas.microsoft.com/office/drawing/2014/main" id="{7E044417-90DB-418E-8FB1-E1BF6BD9CC97}"/>
              </a:ext>
            </a:extLst>
          </p:cNvPr>
          <p:cNvSpPr>
            <a:spLocks noGrp="1"/>
          </p:cNvSpPr>
          <p:nvPr>
            <p:ph type="ftr" sz="quarter" idx="11"/>
          </p:nvPr>
        </p:nvSpPr>
        <p:spPr/>
        <p:txBody>
          <a:bodyPr/>
          <a:lstStyle/>
          <a:p>
            <a:endParaRPr lang="en-AT"/>
          </a:p>
        </p:txBody>
      </p:sp>
      <p:sp>
        <p:nvSpPr>
          <p:cNvPr id="4" name="Foliennummernplatzhalter 3">
            <a:extLst>
              <a:ext uri="{FF2B5EF4-FFF2-40B4-BE49-F238E27FC236}">
                <a16:creationId xmlns:a16="http://schemas.microsoft.com/office/drawing/2014/main" id="{22EB5960-DE66-4C95-9D51-CF5F63310B84}"/>
              </a:ext>
            </a:extLst>
          </p:cNvPr>
          <p:cNvSpPr>
            <a:spLocks noGrp="1"/>
          </p:cNvSpPr>
          <p:nvPr>
            <p:ph type="sldNum" sz="quarter" idx="12"/>
          </p:nvPr>
        </p:nvSpPr>
        <p:spPr/>
        <p:txBody>
          <a:bodyPr/>
          <a:lstStyle/>
          <a:p>
            <a:fld id="{F829555F-78F5-4683-A334-21E5889DDCAA}" type="slidenum">
              <a:rPr lang="en-AT" smtClean="0"/>
              <a:t>‹Nr.›</a:t>
            </a:fld>
            <a:endParaRPr lang="en-AT"/>
          </a:p>
        </p:txBody>
      </p:sp>
    </p:spTree>
    <p:extLst>
      <p:ext uri="{BB962C8B-B14F-4D97-AF65-F5344CB8AC3E}">
        <p14:creationId xmlns:p14="http://schemas.microsoft.com/office/powerpoint/2010/main" val="2151554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EBD74E-4917-4055-B296-1FB6B67900B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AT"/>
          </a:p>
        </p:txBody>
      </p:sp>
      <p:sp>
        <p:nvSpPr>
          <p:cNvPr id="3" name="Inhaltsplatzhalter 2">
            <a:extLst>
              <a:ext uri="{FF2B5EF4-FFF2-40B4-BE49-F238E27FC236}">
                <a16:creationId xmlns:a16="http://schemas.microsoft.com/office/drawing/2014/main" id="{4EF2D462-E334-47E6-AD99-B3B595B33C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AT"/>
          </a:p>
        </p:txBody>
      </p:sp>
      <p:sp>
        <p:nvSpPr>
          <p:cNvPr id="4" name="Textplatzhalter 3">
            <a:extLst>
              <a:ext uri="{FF2B5EF4-FFF2-40B4-BE49-F238E27FC236}">
                <a16:creationId xmlns:a16="http://schemas.microsoft.com/office/drawing/2014/main" id="{FF7E21E7-0BB3-4269-A31C-A0E57BBEDC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A7DD192-2386-4B95-9570-CCD9E1E961AF}"/>
              </a:ext>
            </a:extLst>
          </p:cNvPr>
          <p:cNvSpPr>
            <a:spLocks noGrp="1"/>
          </p:cNvSpPr>
          <p:nvPr>
            <p:ph type="dt" sz="half" idx="10"/>
          </p:nvPr>
        </p:nvSpPr>
        <p:spPr/>
        <p:txBody>
          <a:bodyPr/>
          <a:lstStyle/>
          <a:p>
            <a:fld id="{CDA60308-EB10-41F1-8642-7D13F8661165}" type="datetimeFigureOut">
              <a:rPr lang="en-AT" smtClean="0"/>
              <a:t>04/07/2023</a:t>
            </a:fld>
            <a:endParaRPr lang="en-AT"/>
          </a:p>
        </p:txBody>
      </p:sp>
      <p:sp>
        <p:nvSpPr>
          <p:cNvPr id="6" name="Fußzeilenplatzhalter 5">
            <a:extLst>
              <a:ext uri="{FF2B5EF4-FFF2-40B4-BE49-F238E27FC236}">
                <a16:creationId xmlns:a16="http://schemas.microsoft.com/office/drawing/2014/main" id="{F3140E82-7EA9-47CD-929D-792D7CE5DC1D}"/>
              </a:ext>
            </a:extLst>
          </p:cNvPr>
          <p:cNvSpPr>
            <a:spLocks noGrp="1"/>
          </p:cNvSpPr>
          <p:nvPr>
            <p:ph type="ftr" sz="quarter" idx="11"/>
          </p:nvPr>
        </p:nvSpPr>
        <p:spPr/>
        <p:txBody>
          <a:bodyPr/>
          <a:lstStyle/>
          <a:p>
            <a:endParaRPr lang="en-AT"/>
          </a:p>
        </p:txBody>
      </p:sp>
      <p:sp>
        <p:nvSpPr>
          <p:cNvPr id="7" name="Foliennummernplatzhalter 6">
            <a:extLst>
              <a:ext uri="{FF2B5EF4-FFF2-40B4-BE49-F238E27FC236}">
                <a16:creationId xmlns:a16="http://schemas.microsoft.com/office/drawing/2014/main" id="{8529BC7E-DA13-4A7B-A12F-0F571DD2074D}"/>
              </a:ext>
            </a:extLst>
          </p:cNvPr>
          <p:cNvSpPr>
            <a:spLocks noGrp="1"/>
          </p:cNvSpPr>
          <p:nvPr>
            <p:ph type="sldNum" sz="quarter" idx="12"/>
          </p:nvPr>
        </p:nvSpPr>
        <p:spPr/>
        <p:txBody>
          <a:bodyPr/>
          <a:lstStyle/>
          <a:p>
            <a:fld id="{F829555F-78F5-4683-A334-21E5889DDCAA}" type="slidenum">
              <a:rPr lang="en-AT" smtClean="0"/>
              <a:t>‹Nr.›</a:t>
            </a:fld>
            <a:endParaRPr lang="en-AT"/>
          </a:p>
        </p:txBody>
      </p:sp>
    </p:spTree>
    <p:extLst>
      <p:ext uri="{BB962C8B-B14F-4D97-AF65-F5344CB8AC3E}">
        <p14:creationId xmlns:p14="http://schemas.microsoft.com/office/powerpoint/2010/main" val="2051192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8E3593-434E-41F3-A616-6740D158843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AT"/>
          </a:p>
        </p:txBody>
      </p:sp>
      <p:sp>
        <p:nvSpPr>
          <p:cNvPr id="3" name="Bildplatzhalter 2">
            <a:extLst>
              <a:ext uri="{FF2B5EF4-FFF2-40B4-BE49-F238E27FC236}">
                <a16:creationId xmlns:a16="http://schemas.microsoft.com/office/drawing/2014/main" id="{C2D3A648-A269-4D81-8F13-F5284C27E3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platzhalter 3">
            <a:extLst>
              <a:ext uri="{FF2B5EF4-FFF2-40B4-BE49-F238E27FC236}">
                <a16:creationId xmlns:a16="http://schemas.microsoft.com/office/drawing/2014/main" id="{8BCADC79-343B-4738-8D03-A106C50F3F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D4CD3E6-3809-4ADB-928B-7328A1FC45F2}"/>
              </a:ext>
            </a:extLst>
          </p:cNvPr>
          <p:cNvSpPr>
            <a:spLocks noGrp="1"/>
          </p:cNvSpPr>
          <p:nvPr>
            <p:ph type="dt" sz="half" idx="10"/>
          </p:nvPr>
        </p:nvSpPr>
        <p:spPr/>
        <p:txBody>
          <a:bodyPr/>
          <a:lstStyle/>
          <a:p>
            <a:fld id="{CDA60308-EB10-41F1-8642-7D13F8661165}" type="datetimeFigureOut">
              <a:rPr lang="en-AT" smtClean="0"/>
              <a:t>04/07/2023</a:t>
            </a:fld>
            <a:endParaRPr lang="en-AT"/>
          </a:p>
        </p:txBody>
      </p:sp>
      <p:sp>
        <p:nvSpPr>
          <p:cNvPr id="6" name="Fußzeilenplatzhalter 5">
            <a:extLst>
              <a:ext uri="{FF2B5EF4-FFF2-40B4-BE49-F238E27FC236}">
                <a16:creationId xmlns:a16="http://schemas.microsoft.com/office/drawing/2014/main" id="{319D23BF-9B18-434F-AA18-B2B0C51EBFE0}"/>
              </a:ext>
            </a:extLst>
          </p:cNvPr>
          <p:cNvSpPr>
            <a:spLocks noGrp="1"/>
          </p:cNvSpPr>
          <p:nvPr>
            <p:ph type="ftr" sz="quarter" idx="11"/>
          </p:nvPr>
        </p:nvSpPr>
        <p:spPr/>
        <p:txBody>
          <a:bodyPr/>
          <a:lstStyle/>
          <a:p>
            <a:endParaRPr lang="en-AT"/>
          </a:p>
        </p:txBody>
      </p:sp>
      <p:sp>
        <p:nvSpPr>
          <p:cNvPr id="7" name="Foliennummernplatzhalter 6">
            <a:extLst>
              <a:ext uri="{FF2B5EF4-FFF2-40B4-BE49-F238E27FC236}">
                <a16:creationId xmlns:a16="http://schemas.microsoft.com/office/drawing/2014/main" id="{687E242E-216A-4AF6-9636-E807C85BD786}"/>
              </a:ext>
            </a:extLst>
          </p:cNvPr>
          <p:cNvSpPr>
            <a:spLocks noGrp="1"/>
          </p:cNvSpPr>
          <p:nvPr>
            <p:ph type="sldNum" sz="quarter" idx="12"/>
          </p:nvPr>
        </p:nvSpPr>
        <p:spPr/>
        <p:txBody>
          <a:bodyPr/>
          <a:lstStyle/>
          <a:p>
            <a:fld id="{F829555F-78F5-4683-A334-21E5889DDCAA}" type="slidenum">
              <a:rPr lang="en-AT" smtClean="0"/>
              <a:t>‹Nr.›</a:t>
            </a:fld>
            <a:endParaRPr lang="en-AT"/>
          </a:p>
        </p:txBody>
      </p:sp>
    </p:spTree>
    <p:extLst>
      <p:ext uri="{BB962C8B-B14F-4D97-AF65-F5344CB8AC3E}">
        <p14:creationId xmlns:p14="http://schemas.microsoft.com/office/powerpoint/2010/main" val="2178484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39C6765-D9C8-4D04-A984-F20545A9A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AT"/>
          </a:p>
        </p:txBody>
      </p:sp>
      <p:sp>
        <p:nvSpPr>
          <p:cNvPr id="3" name="Textplatzhalter 2">
            <a:extLst>
              <a:ext uri="{FF2B5EF4-FFF2-40B4-BE49-F238E27FC236}">
                <a16:creationId xmlns:a16="http://schemas.microsoft.com/office/drawing/2014/main" id="{285CADCC-4F98-49F3-8A25-CADADFE8A6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AT"/>
          </a:p>
        </p:txBody>
      </p:sp>
      <p:sp>
        <p:nvSpPr>
          <p:cNvPr id="4" name="Datumsplatzhalter 3">
            <a:extLst>
              <a:ext uri="{FF2B5EF4-FFF2-40B4-BE49-F238E27FC236}">
                <a16:creationId xmlns:a16="http://schemas.microsoft.com/office/drawing/2014/main" id="{0DAB3CB0-B89C-4442-9DC4-EAB6BC08D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60308-EB10-41F1-8642-7D13F8661165}" type="datetimeFigureOut">
              <a:rPr lang="en-AT" smtClean="0"/>
              <a:t>04/07/2023</a:t>
            </a:fld>
            <a:endParaRPr lang="en-AT"/>
          </a:p>
        </p:txBody>
      </p:sp>
      <p:sp>
        <p:nvSpPr>
          <p:cNvPr id="5" name="Fußzeilenplatzhalter 4">
            <a:extLst>
              <a:ext uri="{FF2B5EF4-FFF2-40B4-BE49-F238E27FC236}">
                <a16:creationId xmlns:a16="http://schemas.microsoft.com/office/drawing/2014/main" id="{8038ECC7-0A1C-45AE-85D2-CA22A9EEA4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T"/>
          </a:p>
        </p:txBody>
      </p:sp>
      <p:sp>
        <p:nvSpPr>
          <p:cNvPr id="6" name="Foliennummernplatzhalter 5">
            <a:extLst>
              <a:ext uri="{FF2B5EF4-FFF2-40B4-BE49-F238E27FC236}">
                <a16:creationId xmlns:a16="http://schemas.microsoft.com/office/drawing/2014/main" id="{96B2410E-CE54-4E15-93F9-BA718E7DD8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9555F-78F5-4683-A334-21E5889DDCAA}" type="slidenum">
              <a:rPr lang="en-AT" smtClean="0"/>
              <a:t>‹Nr.›</a:t>
            </a:fld>
            <a:endParaRPr lang="en-AT"/>
          </a:p>
        </p:txBody>
      </p:sp>
    </p:spTree>
    <p:extLst>
      <p:ext uri="{BB962C8B-B14F-4D97-AF65-F5344CB8AC3E}">
        <p14:creationId xmlns:p14="http://schemas.microsoft.com/office/powerpoint/2010/main" val="4094357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archiv.faustkultur.de/1481-0-Camus-Die-Krise-des-Menschen.html" TargetMode="External"/><Relationship Id="rId2" Type="http://schemas.openxmlformats.org/officeDocument/2006/relationships/hyperlink" Target="http://www.peterpirker.at/media/file/Pirker_Gegen%20das%20Dritte%20Reich.pdf" TargetMode="External"/><Relationship Id="rId1" Type="http://schemas.openxmlformats.org/officeDocument/2006/relationships/slideLayout" Target="../slideLayouts/slideLayout2.xml"/><Relationship Id="rId5" Type="http://schemas.openxmlformats.org/officeDocument/2006/relationships/hyperlink" Target="https://tvthek.orf.at/history/Nationalsozialismus-2-Weltkrieg/13425184/Franz-Weber-Desertion-aus-der-Wehrmacht/13243191" TargetMode="External"/><Relationship Id="rId4" Type="http://schemas.openxmlformats.org/officeDocument/2006/relationships/hyperlink" Target="https://www.arte.tv/de/videos/110284-000-A/jugendliche-im-widerstand-edelweisspiraten/"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peterpirker.at/media/file/Pirker_Gegen%20das%20Dritte%20Reich.pdf" TargetMode="External"/><Relationship Id="rId2" Type="http://schemas.openxmlformats.org/officeDocument/2006/relationships/hyperlink" Target="https://www.doew.a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archiv.faustkultur.de/1481-0-Camus-Die-Krise-des-Menschen.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293257-47F8-40BD-B864-6FCA11C1B619}"/>
              </a:ext>
            </a:extLst>
          </p:cNvPr>
          <p:cNvSpPr>
            <a:spLocks noGrp="1"/>
          </p:cNvSpPr>
          <p:nvPr>
            <p:ph type="ctrTitle"/>
          </p:nvPr>
        </p:nvSpPr>
        <p:spPr/>
        <p:txBody>
          <a:bodyPr/>
          <a:lstStyle/>
          <a:p>
            <a:r>
              <a:rPr lang="en-US" dirty="0" err="1"/>
              <a:t>Widerstandskämpfer:innen</a:t>
            </a:r>
            <a:br>
              <a:rPr lang="en-US" dirty="0"/>
            </a:br>
            <a:r>
              <a:rPr lang="en-US" dirty="0"/>
              <a:t>in </a:t>
            </a:r>
            <a:r>
              <a:rPr lang="en-US" dirty="0" err="1"/>
              <a:t>Österreich</a:t>
            </a:r>
            <a:endParaRPr lang="en-AT" dirty="0"/>
          </a:p>
        </p:txBody>
      </p:sp>
      <p:sp>
        <p:nvSpPr>
          <p:cNvPr id="3" name="Untertitel 2">
            <a:extLst>
              <a:ext uri="{FF2B5EF4-FFF2-40B4-BE49-F238E27FC236}">
                <a16:creationId xmlns:a16="http://schemas.microsoft.com/office/drawing/2014/main" id="{26B460D8-72AE-4B3E-BE8D-5320AD995CF7}"/>
              </a:ext>
            </a:extLst>
          </p:cNvPr>
          <p:cNvSpPr>
            <a:spLocks noGrp="1"/>
          </p:cNvSpPr>
          <p:nvPr>
            <p:ph type="subTitle" idx="1"/>
          </p:nvPr>
        </p:nvSpPr>
        <p:spPr/>
        <p:txBody>
          <a:bodyPr/>
          <a:lstStyle/>
          <a:p>
            <a:r>
              <a:rPr lang="en-US" dirty="0" err="1"/>
              <a:t>Widerstand</a:t>
            </a:r>
            <a:r>
              <a:rPr lang="en-US" dirty="0"/>
              <a:t> von 1934-1945 – </a:t>
            </a:r>
            <a:r>
              <a:rPr lang="en-US" dirty="0" err="1"/>
              <a:t>während</a:t>
            </a:r>
            <a:r>
              <a:rPr lang="en-US" dirty="0"/>
              <a:t> </a:t>
            </a:r>
            <a:r>
              <a:rPr lang="en-US" dirty="0" err="1"/>
              <a:t>Austrofaschismus</a:t>
            </a:r>
            <a:r>
              <a:rPr lang="en-US" dirty="0"/>
              <a:t> und </a:t>
            </a:r>
            <a:r>
              <a:rPr lang="en-US" dirty="0" err="1"/>
              <a:t>Nationalsozialismus</a:t>
            </a:r>
            <a:endParaRPr lang="en-AT" dirty="0"/>
          </a:p>
        </p:txBody>
      </p:sp>
    </p:spTree>
    <p:extLst>
      <p:ext uri="{BB962C8B-B14F-4D97-AF65-F5344CB8AC3E}">
        <p14:creationId xmlns:p14="http://schemas.microsoft.com/office/powerpoint/2010/main" val="3383604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5A6685-F042-4833-99A2-FA5B23D6BBF0}"/>
              </a:ext>
            </a:extLst>
          </p:cNvPr>
          <p:cNvSpPr>
            <a:spLocks noGrp="1"/>
          </p:cNvSpPr>
          <p:nvPr>
            <p:ph type="title"/>
          </p:nvPr>
        </p:nvSpPr>
        <p:spPr/>
        <p:txBody>
          <a:bodyPr/>
          <a:lstStyle/>
          <a:p>
            <a:r>
              <a:rPr lang="en-GB" dirty="0"/>
              <a:t>Anschluss an </a:t>
            </a:r>
            <a:r>
              <a:rPr lang="en-GB" dirty="0" err="1"/>
              <a:t>Hitlerdeutschland</a:t>
            </a:r>
            <a:r>
              <a:rPr lang="en-GB" dirty="0"/>
              <a:t> 1938</a:t>
            </a:r>
            <a:endParaRPr lang="en-AT" dirty="0"/>
          </a:p>
        </p:txBody>
      </p:sp>
      <p:sp>
        <p:nvSpPr>
          <p:cNvPr id="3" name="Inhaltsplatzhalter 2">
            <a:extLst>
              <a:ext uri="{FF2B5EF4-FFF2-40B4-BE49-F238E27FC236}">
                <a16:creationId xmlns:a16="http://schemas.microsoft.com/office/drawing/2014/main" id="{FDA0431B-2168-4D0F-8CE8-E2EEAAAC0AA5}"/>
              </a:ext>
            </a:extLst>
          </p:cNvPr>
          <p:cNvSpPr>
            <a:spLocks noGrp="1"/>
          </p:cNvSpPr>
          <p:nvPr>
            <p:ph idx="1"/>
          </p:nvPr>
        </p:nvSpPr>
        <p:spPr/>
        <p:txBody>
          <a:bodyPr/>
          <a:lstStyle/>
          <a:p>
            <a:r>
              <a:rPr lang="en-GB" dirty="0" err="1"/>
              <a:t>Putschversuch</a:t>
            </a:r>
            <a:r>
              <a:rPr lang="en-GB" dirty="0"/>
              <a:t> der Nazis 1934, </a:t>
            </a:r>
            <a:r>
              <a:rPr lang="en-GB" dirty="0" err="1"/>
              <a:t>schlägt</a:t>
            </a:r>
            <a:r>
              <a:rPr lang="en-GB" dirty="0"/>
              <a:t> </a:t>
            </a:r>
            <a:r>
              <a:rPr lang="en-GB" dirty="0" err="1"/>
              <a:t>fehl</a:t>
            </a:r>
            <a:r>
              <a:rPr lang="en-GB" dirty="0"/>
              <a:t>, </a:t>
            </a:r>
            <a:r>
              <a:rPr lang="en-GB" dirty="0" err="1"/>
              <a:t>aber</a:t>
            </a:r>
            <a:r>
              <a:rPr lang="en-GB" dirty="0"/>
              <a:t> </a:t>
            </a:r>
            <a:r>
              <a:rPr lang="en-GB" dirty="0" err="1"/>
              <a:t>Dollfuß</a:t>
            </a:r>
            <a:r>
              <a:rPr lang="en-GB" dirty="0"/>
              <a:t> </a:t>
            </a:r>
            <a:r>
              <a:rPr lang="en-GB" dirty="0" err="1"/>
              <a:t>ermordet</a:t>
            </a:r>
            <a:r>
              <a:rPr lang="en-GB" dirty="0"/>
              <a:t>, Schuschnigg </a:t>
            </a:r>
            <a:r>
              <a:rPr lang="en-GB" dirty="0" err="1"/>
              <a:t>neuer</a:t>
            </a:r>
            <a:r>
              <a:rPr lang="en-GB" dirty="0"/>
              <a:t> </a:t>
            </a:r>
            <a:r>
              <a:rPr lang="en-GB" dirty="0" err="1"/>
              <a:t>Bundeskanzler</a:t>
            </a:r>
            <a:endParaRPr lang="en-GB" dirty="0"/>
          </a:p>
          <a:p>
            <a:r>
              <a:rPr lang="en-GB" dirty="0"/>
              <a:t>1938 Anschluss, </a:t>
            </a:r>
            <a:r>
              <a:rPr lang="en-GB" dirty="0" err="1"/>
              <a:t>gleichzeitiger</a:t>
            </a:r>
            <a:r>
              <a:rPr lang="en-GB" dirty="0"/>
              <a:t> </a:t>
            </a:r>
            <a:r>
              <a:rPr lang="en-GB" dirty="0" err="1"/>
              <a:t>Einmarsch</a:t>
            </a:r>
            <a:r>
              <a:rPr lang="en-GB" dirty="0"/>
              <a:t> </a:t>
            </a:r>
            <a:r>
              <a:rPr lang="en-GB" dirty="0" err="1"/>
              <a:t>deutscher</a:t>
            </a:r>
            <a:r>
              <a:rPr lang="en-GB" dirty="0"/>
              <a:t> </a:t>
            </a:r>
            <a:r>
              <a:rPr lang="en-GB" dirty="0" err="1"/>
              <a:t>Truppen</a:t>
            </a:r>
            <a:endParaRPr lang="en-GB" dirty="0"/>
          </a:p>
          <a:p>
            <a:r>
              <a:rPr lang="en-GB" dirty="0" err="1"/>
              <a:t>Austrofaschismus</a:t>
            </a:r>
            <a:r>
              <a:rPr lang="en-GB" dirty="0"/>
              <a:t> und </a:t>
            </a:r>
            <a:r>
              <a:rPr lang="en-GB" dirty="0" err="1"/>
              <a:t>Nationalsozialismus</a:t>
            </a:r>
            <a:r>
              <a:rPr lang="en-GB" dirty="0"/>
              <a:t>: </a:t>
            </a:r>
            <a:r>
              <a:rPr lang="en-GB" dirty="0" err="1"/>
              <a:t>Ähnlichkeiten</a:t>
            </a:r>
            <a:r>
              <a:rPr lang="en-GB" dirty="0"/>
              <a:t> (</a:t>
            </a:r>
            <a:r>
              <a:rPr lang="en-GB" dirty="0" err="1"/>
              <a:t>Antimarxismus</a:t>
            </a:r>
            <a:r>
              <a:rPr lang="en-GB" dirty="0"/>
              <a:t>, </a:t>
            </a:r>
            <a:r>
              <a:rPr lang="en-GB" dirty="0" err="1"/>
              <a:t>Antisemitismus</a:t>
            </a:r>
            <a:r>
              <a:rPr lang="en-GB" dirty="0"/>
              <a:t>); </a:t>
            </a:r>
            <a:r>
              <a:rPr lang="en-GB" dirty="0" err="1"/>
              <a:t>menschenverachtende</a:t>
            </a:r>
            <a:r>
              <a:rPr lang="en-GB" dirty="0"/>
              <a:t> </a:t>
            </a:r>
            <a:r>
              <a:rPr lang="en-GB" dirty="0" err="1"/>
              <a:t>Methoden</a:t>
            </a:r>
            <a:r>
              <a:rPr lang="en-GB" dirty="0"/>
              <a:t> </a:t>
            </a:r>
            <a:r>
              <a:rPr lang="en-GB" dirty="0" err="1"/>
              <a:t>wie</a:t>
            </a:r>
            <a:r>
              <a:rPr lang="en-GB" dirty="0"/>
              <a:t> </a:t>
            </a:r>
            <a:r>
              <a:rPr lang="en-GB" dirty="0" err="1"/>
              <a:t>Internierungslager</a:t>
            </a:r>
            <a:r>
              <a:rPr lang="en-GB" dirty="0"/>
              <a:t> und </a:t>
            </a:r>
            <a:r>
              <a:rPr lang="en-GB" dirty="0" err="1"/>
              <a:t>politische</a:t>
            </a:r>
            <a:r>
              <a:rPr lang="en-GB" dirty="0"/>
              <a:t> </a:t>
            </a:r>
            <a:r>
              <a:rPr lang="en-GB" dirty="0" err="1"/>
              <a:t>Verfolgung</a:t>
            </a:r>
            <a:r>
              <a:rPr lang="en-GB" dirty="0"/>
              <a:t>, </a:t>
            </a:r>
            <a:r>
              <a:rPr lang="en-GB" dirty="0" err="1"/>
              <a:t>Todesstrafe</a:t>
            </a:r>
            <a:r>
              <a:rPr lang="en-GB" dirty="0"/>
              <a:t> und </a:t>
            </a:r>
            <a:r>
              <a:rPr lang="en-GB" dirty="0" err="1"/>
              <a:t>Hinrichtungen</a:t>
            </a:r>
            <a:endParaRPr lang="en-AT" dirty="0"/>
          </a:p>
          <a:p>
            <a:r>
              <a:rPr lang="en-GB" dirty="0" err="1"/>
              <a:t>Verhaftungswelle</a:t>
            </a:r>
            <a:r>
              <a:rPr lang="en-GB" dirty="0"/>
              <a:t> – </a:t>
            </a:r>
            <a:r>
              <a:rPr lang="en-GB" dirty="0" err="1"/>
              <a:t>auch</a:t>
            </a:r>
            <a:r>
              <a:rPr lang="en-GB" dirty="0"/>
              <a:t> </a:t>
            </a:r>
            <a:r>
              <a:rPr lang="en-GB" dirty="0" err="1"/>
              <a:t>im</a:t>
            </a:r>
            <a:r>
              <a:rPr lang="en-GB" dirty="0"/>
              <a:t> </a:t>
            </a:r>
            <a:r>
              <a:rPr lang="en-GB" dirty="0" err="1"/>
              <a:t>Austrofaschismus</a:t>
            </a:r>
            <a:r>
              <a:rPr lang="en-GB" dirty="0"/>
              <a:t> </a:t>
            </a:r>
            <a:r>
              <a:rPr lang="en-GB" dirty="0" err="1"/>
              <a:t>hatte</a:t>
            </a:r>
            <a:r>
              <a:rPr lang="en-GB" dirty="0"/>
              <a:t> es </a:t>
            </a:r>
            <a:r>
              <a:rPr lang="en-GB" dirty="0" err="1"/>
              <a:t>politisch</a:t>
            </a:r>
            <a:r>
              <a:rPr lang="en-GB" dirty="0"/>
              <a:t> </a:t>
            </a:r>
            <a:r>
              <a:rPr lang="en-GB" dirty="0" err="1"/>
              <a:t>Verfolgung</a:t>
            </a:r>
            <a:r>
              <a:rPr lang="en-GB" dirty="0"/>
              <a:t> </a:t>
            </a:r>
            <a:r>
              <a:rPr lang="en-GB" dirty="0" err="1"/>
              <a:t>gegeben</a:t>
            </a:r>
            <a:r>
              <a:rPr lang="en-GB" dirty="0"/>
              <a:t>; neu </a:t>
            </a:r>
            <a:r>
              <a:rPr lang="en-GB" dirty="0" err="1"/>
              <a:t>daran</a:t>
            </a:r>
            <a:r>
              <a:rPr lang="en-GB" dirty="0"/>
              <a:t> </a:t>
            </a:r>
            <a:r>
              <a:rPr lang="en-GB" dirty="0" err="1"/>
              <a:t>waren</a:t>
            </a:r>
            <a:r>
              <a:rPr lang="en-GB" dirty="0"/>
              <a:t> </a:t>
            </a:r>
            <a:r>
              <a:rPr lang="en-GB" dirty="0" err="1"/>
              <a:t>rassistische</a:t>
            </a:r>
            <a:r>
              <a:rPr lang="en-GB" dirty="0"/>
              <a:t> </a:t>
            </a:r>
            <a:r>
              <a:rPr lang="en-GB" dirty="0" err="1"/>
              <a:t>Gesichtspunkte</a:t>
            </a:r>
            <a:r>
              <a:rPr lang="en-GB" dirty="0"/>
              <a:t> </a:t>
            </a:r>
            <a:r>
              <a:rPr lang="en-GB" dirty="0" err="1"/>
              <a:t>als</a:t>
            </a:r>
            <a:r>
              <a:rPr lang="en-GB" dirty="0"/>
              <a:t> </a:t>
            </a:r>
            <a:r>
              <a:rPr lang="en-GB" dirty="0" err="1"/>
              <a:t>Haftgrund</a:t>
            </a:r>
            <a:r>
              <a:rPr lang="en-GB" dirty="0"/>
              <a:t> </a:t>
            </a:r>
          </a:p>
        </p:txBody>
      </p:sp>
    </p:spTree>
    <p:extLst>
      <p:ext uri="{BB962C8B-B14F-4D97-AF65-F5344CB8AC3E}">
        <p14:creationId xmlns:p14="http://schemas.microsoft.com/office/powerpoint/2010/main" val="1516367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A3659D-A3AD-4D4D-86FB-6F6BECD1E30B}"/>
              </a:ext>
            </a:extLst>
          </p:cNvPr>
          <p:cNvSpPr>
            <a:spLocks noGrp="1"/>
          </p:cNvSpPr>
          <p:nvPr>
            <p:ph type="title"/>
          </p:nvPr>
        </p:nvSpPr>
        <p:spPr/>
        <p:txBody>
          <a:bodyPr/>
          <a:lstStyle/>
          <a:p>
            <a:r>
              <a:rPr lang="en-GB" dirty="0"/>
              <a:t>NS-Regime in </a:t>
            </a:r>
            <a:r>
              <a:rPr lang="en-GB" dirty="0" err="1"/>
              <a:t>Österreich</a:t>
            </a:r>
            <a:r>
              <a:rPr lang="en-GB" dirty="0"/>
              <a:t> 1938-45</a:t>
            </a:r>
            <a:endParaRPr lang="en-AT" dirty="0"/>
          </a:p>
        </p:txBody>
      </p:sp>
      <p:sp>
        <p:nvSpPr>
          <p:cNvPr id="3" name="Inhaltsplatzhalter 2">
            <a:extLst>
              <a:ext uri="{FF2B5EF4-FFF2-40B4-BE49-F238E27FC236}">
                <a16:creationId xmlns:a16="http://schemas.microsoft.com/office/drawing/2014/main" id="{403B8AE8-5BF8-4A84-8890-E6002D13D878}"/>
              </a:ext>
            </a:extLst>
          </p:cNvPr>
          <p:cNvSpPr>
            <a:spLocks noGrp="1"/>
          </p:cNvSpPr>
          <p:nvPr>
            <p:ph idx="1"/>
          </p:nvPr>
        </p:nvSpPr>
        <p:spPr/>
        <p:txBody>
          <a:bodyPr>
            <a:normAutofit fontScale="92500" lnSpcReduction="20000"/>
          </a:bodyPr>
          <a:lstStyle/>
          <a:p>
            <a:r>
              <a:rPr lang="en-GB" dirty="0" err="1"/>
              <a:t>Verbrecherische</a:t>
            </a:r>
            <a:r>
              <a:rPr lang="en-GB" dirty="0"/>
              <a:t> “</a:t>
            </a:r>
            <a:r>
              <a:rPr lang="en-GB" dirty="0" err="1"/>
              <a:t>Nürnberger</a:t>
            </a:r>
            <a:r>
              <a:rPr lang="en-GB" dirty="0"/>
              <a:t> </a:t>
            </a:r>
            <a:r>
              <a:rPr lang="en-GB" dirty="0" err="1"/>
              <a:t>Gesetze</a:t>
            </a:r>
            <a:r>
              <a:rPr lang="en-GB" dirty="0"/>
              <a:t>” – </a:t>
            </a:r>
            <a:r>
              <a:rPr lang="en-GB" dirty="0" err="1"/>
              <a:t>Einstufung</a:t>
            </a:r>
            <a:r>
              <a:rPr lang="en-GB" dirty="0"/>
              <a:t> der </a:t>
            </a:r>
            <a:r>
              <a:rPr lang="en-GB" dirty="0" err="1"/>
              <a:t>Bevölkerung</a:t>
            </a:r>
            <a:r>
              <a:rPr lang="en-GB" dirty="0"/>
              <a:t> in “</a:t>
            </a:r>
            <a:r>
              <a:rPr lang="en-GB" dirty="0" err="1"/>
              <a:t>Juden</a:t>
            </a:r>
            <a:r>
              <a:rPr lang="en-GB" dirty="0"/>
              <a:t>”, “</a:t>
            </a:r>
            <a:r>
              <a:rPr lang="en-GB" dirty="0" err="1"/>
              <a:t>Arier</a:t>
            </a:r>
            <a:r>
              <a:rPr lang="en-GB" dirty="0"/>
              <a:t>” und “Mischlinge”.</a:t>
            </a:r>
          </a:p>
          <a:p>
            <a:r>
              <a:rPr lang="en-GB" dirty="0"/>
              <a:t>“</a:t>
            </a:r>
            <a:r>
              <a:rPr lang="en-GB" dirty="0" err="1"/>
              <a:t>Arisierung</a:t>
            </a:r>
            <a:r>
              <a:rPr lang="en-GB" dirty="0"/>
              <a:t>” – </a:t>
            </a:r>
            <a:r>
              <a:rPr lang="en-GB" dirty="0" err="1"/>
              <a:t>legalisierte</a:t>
            </a:r>
            <a:r>
              <a:rPr lang="en-GB" dirty="0"/>
              <a:t> Form von </a:t>
            </a:r>
            <a:r>
              <a:rPr lang="en-GB" dirty="0" err="1"/>
              <a:t>Raub</a:t>
            </a:r>
            <a:r>
              <a:rPr lang="en-GB" dirty="0"/>
              <a:t> und </a:t>
            </a:r>
            <a:r>
              <a:rPr lang="en-GB" dirty="0" err="1"/>
              <a:t>Diebstahls</a:t>
            </a:r>
            <a:r>
              <a:rPr lang="en-GB" dirty="0"/>
              <a:t> des </a:t>
            </a:r>
            <a:r>
              <a:rPr lang="en-GB" dirty="0" err="1"/>
              <a:t>Eigentums</a:t>
            </a:r>
            <a:r>
              <a:rPr lang="en-GB" dirty="0"/>
              <a:t> </a:t>
            </a:r>
            <a:r>
              <a:rPr lang="en-GB" dirty="0" err="1"/>
              <a:t>jüdischer</a:t>
            </a:r>
            <a:r>
              <a:rPr lang="en-GB" dirty="0"/>
              <a:t> </a:t>
            </a:r>
            <a:r>
              <a:rPr lang="en-GB" dirty="0" err="1"/>
              <a:t>Mitbürger</a:t>
            </a:r>
            <a:r>
              <a:rPr lang="en-GB" dirty="0"/>
              <a:t> und </a:t>
            </a:r>
            <a:r>
              <a:rPr lang="en-GB" dirty="0" err="1"/>
              <a:t>Mitbürger:innen</a:t>
            </a:r>
            <a:r>
              <a:rPr lang="en-GB" dirty="0"/>
              <a:t>, die </a:t>
            </a:r>
            <a:r>
              <a:rPr lang="en-GB" dirty="0" err="1"/>
              <a:t>sich</a:t>
            </a:r>
            <a:r>
              <a:rPr lang="en-GB" dirty="0"/>
              <a:t>, </a:t>
            </a:r>
            <a:r>
              <a:rPr lang="en-GB" dirty="0" err="1"/>
              <a:t>völlig</a:t>
            </a:r>
            <a:r>
              <a:rPr lang="en-GB" dirty="0"/>
              <a:t> </a:t>
            </a:r>
            <a:r>
              <a:rPr lang="en-GB" dirty="0" err="1"/>
              <a:t>entrechtet</a:t>
            </a:r>
            <a:r>
              <a:rPr lang="en-GB" dirty="0"/>
              <a:t>, </a:t>
            </a:r>
            <a:r>
              <a:rPr lang="en-GB" dirty="0" err="1"/>
              <a:t>nicht</a:t>
            </a:r>
            <a:r>
              <a:rPr lang="en-GB" dirty="0"/>
              <a:t> </a:t>
            </a:r>
            <a:r>
              <a:rPr lang="en-GB" dirty="0" err="1"/>
              <a:t>dagegen</a:t>
            </a:r>
            <a:r>
              <a:rPr lang="en-GB" dirty="0"/>
              <a:t> </a:t>
            </a:r>
            <a:r>
              <a:rPr lang="en-GB" dirty="0" err="1"/>
              <a:t>wehren</a:t>
            </a:r>
            <a:r>
              <a:rPr lang="en-GB" dirty="0"/>
              <a:t> </a:t>
            </a:r>
            <a:r>
              <a:rPr lang="en-GB" dirty="0" err="1"/>
              <a:t>konnten</a:t>
            </a:r>
            <a:r>
              <a:rPr lang="en-GB" dirty="0"/>
              <a:t>.</a:t>
            </a:r>
          </a:p>
          <a:p>
            <a:r>
              <a:rPr lang="en-GB" dirty="0" err="1"/>
              <a:t>Industriell</a:t>
            </a:r>
            <a:r>
              <a:rPr lang="en-GB" dirty="0"/>
              <a:t> </a:t>
            </a:r>
            <a:r>
              <a:rPr lang="en-GB" dirty="0" err="1"/>
              <a:t>organisierte</a:t>
            </a:r>
            <a:r>
              <a:rPr lang="en-GB" dirty="0"/>
              <a:t> </a:t>
            </a:r>
            <a:r>
              <a:rPr lang="en-GB" dirty="0" err="1"/>
              <a:t>Vernichtung</a:t>
            </a:r>
            <a:r>
              <a:rPr lang="en-GB" dirty="0"/>
              <a:t> von </a:t>
            </a:r>
            <a:r>
              <a:rPr lang="en-GB" dirty="0" err="1"/>
              <a:t>Juden</a:t>
            </a:r>
            <a:r>
              <a:rPr lang="en-GB" dirty="0"/>
              <a:t>, “</a:t>
            </a:r>
            <a:r>
              <a:rPr lang="en-GB" dirty="0" err="1"/>
              <a:t>Zigeunern</a:t>
            </a:r>
            <a:r>
              <a:rPr lang="en-GB" dirty="0"/>
              <a:t>” (Roma und Sinti), </a:t>
            </a:r>
            <a:r>
              <a:rPr lang="en-GB" dirty="0" err="1"/>
              <a:t>Homosexuellen</a:t>
            </a:r>
            <a:r>
              <a:rPr lang="en-GB" dirty="0"/>
              <a:t>, und Menschen </a:t>
            </a:r>
            <a:r>
              <a:rPr lang="en-GB" dirty="0" err="1"/>
              <a:t>mit</a:t>
            </a:r>
            <a:r>
              <a:rPr lang="en-GB" dirty="0"/>
              <a:t> </a:t>
            </a:r>
            <a:r>
              <a:rPr lang="en-GB" dirty="0" err="1"/>
              <a:t>Behinderungen</a:t>
            </a:r>
            <a:r>
              <a:rPr lang="en-GB" dirty="0"/>
              <a:t>, </a:t>
            </a:r>
            <a:r>
              <a:rPr lang="en-GB" dirty="0" err="1"/>
              <a:t>sowie</a:t>
            </a:r>
            <a:r>
              <a:rPr lang="en-GB" dirty="0"/>
              <a:t> </a:t>
            </a:r>
            <a:r>
              <a:rPr lang="en-GB" dirty="0" err="1"/>
              <a:t>Verfolgung</a:t>
            </a:r>
            <a:r>
              <a:rPr lang="en-GB" dirty="0"/>
              <a:t> und </a:t>
            </a:r>
            <a:r>
              <a:rPr lang="en-GB" dirty="0" err="1"/>
              <a:t>Inhaftierung</a:t>
            </a:r>
            <a:r>
              <a:rPr lang="en-GB" dirty="0"/>
              <a:t> von </a:t>
            </a:r>
            <a:r>
              <a:rPr lang="en-GB" dirty="0" err="1"/>
              <a:t>politischen</a:t>
            </a:r>
            <a:r>
              <a:rPr lang="en-GB" dirty="0"/>
              <a:t> </a:t>
            </a:r>
            <a:r>
              <a:rPr lang="en-GB" dirty="0" err="1"/>
              <a:t>Gefangenen</a:t>
            </a:r>
            <a:r>
              <a:rPr lang="en-GB" dirty="0"/>
              <a:t> und </a:t>
            </a:r>
            <a:r>
              <a:rPr lang="en-GB" dirty="0" err="1"/>
              <a:t>anderen</a:t>
            </a:r>
            <a:r>
              <a:rPr lang="en-GB" dirty="0"/>
              <a:t> </a:t>
            </a:r>
            <a:r>
              <a:rPr lang="en-GB" dirty="0" err="1"/>
              <a:t>Gruppierungen</a:t>
            </a:r>
            <a:r>
              <a:rPr lang="en-GB" dirty="0"/>
              <a:t>.</a:t>
            </a:r>
          </a:p>
          <a:p>
            <a:r>
              <a:rPr lang="en-GB" dirty="0"/>
              <a:t>Gleichschaltung – </a:t>
            </a:r>
            <a:r>
              <a:rPr lang="en-GB" dirty="0" err="1"/>
              <a:t>ideologische</a:t>
            </a:r>
            <a:r>
              <a:rPr lang="en-GB" dirty="0"/>
              <a:t> </a:t>
            </a:r>
            <a:r>
              <a:rPr lang="en-GB" dirty="0" err="1"/>
              <a:t>Vereinnahmung</a:t>
            </a:r>
            <a:r>
              <a:rPr lang="en-GB" dirty="0"/>
              <a:t> und </a:t>
            </a:r>
            <a:r>
              <a:rPr lang="en-GB" dirty="0" err="1"/>
              <a:t>Kontrolle</a:t>
            </a:r>
            <a:r>
              <a:rPr lang="en-GB" dirty="0"/>
              <a:t> </a:t>
            </a:r>
            <a:r>
              <a:rPr lang="en-GB" dirty="0" err="1"/>
              <a:t>aller</a:t>
            </a:r>
            <a:r>
              <a:rPr lang="en-GB" dirty="0"/>
              <a:t> </a:t>
            </a:r>
            <a:r>
              <a:rPr lang="en-GB" dirty="0" err="1"/>
              <a:t>politischen</a:t>
            </a:r>
            <a:r>
              <a:rPr lang="en-GB" dirty="0"/>
              <a:t>, </a:t>
            </a:r>
            <a:r>
              <a:rPr lang="en-GB" dirty="0" err="1"/>
              <a:t>wirtschaftlichen</a:t>
            </a:r>
            <a:r>
              <a:rPr lang="en-GB" dirty="0"/>
              <a:t> und </a:t>
            </a:r>
            <a:r>
              <a:rPr lang="en-GB" dirty="0" err="1"/>
              <a:t>kulturellen</a:t>
            </a:r>
            <a:r>
              <a:rPr lang="en-GB" dirty="0"/>
              <a:t> </a:t>
            </a:r>
            <a:r>
              <a:rPr lang="en-GB" dirty="0" err="1"/>
              <a:t>Bereiche</a:t>
            </a:r>
            <a:r>
              <a:rPr lang="en-GB" dirty="0"/>
              <a:t> – z. B. </a:t>
            </a:r>
            <a:r>
              <a:rPr lang="en-GB" dirty="0" err="1"/>
              <a:t>Verpflichtender</a:t>
            </a:r>
            <a:r>
              <a:rPr lang="en-GB" dirty="0"/>
              <a:t> </a:t>
            </a:r>
            <a:r>
              <a:rPr lang="en-GB" dirty="0" err="1"/>
              <a:t>Dienst</a:t>
            </a:r>
            <a:r>
              <a:rPr lang="en-GB" dirty="0"/>
              <a:t> in der “</a:t>
            </a:r>
            <a:r>
              <a:rPr lang="en-GB" dirty="0" err="1"/>
              <a:t>Hitlerjugend</a:t>
            </a:r>
            <a:r>
              <a:rPr lang="en-GB" dirty="0"/>
              <a:t>” (HJ) </a:t>
            </a:r>
            <a:r>
              <a:rPr lang="en-GB" dirty="0" err="1"/>
              <a:t>bzw</a:t>
            </a:r>
            <a:r>
              <a:rPr lang="en-GB" dirty="0"/>
              <a:t>. </a:t>
            </a:r>
            <a:r>
              <a:rPr lang="en-GB" dirty="0" err="1"/>
              <a:t>Im</a:t>
            </a:r>
            <a:r>
              <a:rPr lang="en-GB" dirty="0"/>
              <a:t> “Bund </a:t>
            </a:r>
            <a:r>
              <a:rPr lang="en-GB" dirty="0" err="1"/>
              <a:t>Deutscher</a:t>
            </a:r>
            <a:r>
              <a:rPr lang="en-GB" dirty="0"/>
              <a:t> </a:t>
            </a:r>
            <a:r>
              <a:rPr lang="en-GB" dirty="0" err="1"/>
              <a:t>Mädel</a:t>
            </a:r>
            <a:r>
              <a:rPr lang="en-GB" dirty="0"/>
              <a:t>” (BDM).</a:t>
            </a:r>
          </a:p>
          <a:p>
            <a:endParaRPr lang="en-AT" dirty="0"/>
          </a:p>
        </p:txBody>
      </p:sp>
    </p:spTree>
    <p:extLst>
      <p:ext uri="{BB962C8B-B14F-4D97-AF65-F5344CB8AC3E}">
        <p14:creationId xmlns:p14="http://schemas.microsoft.com/office/powerpoint/2010/main" val="3623798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293257-47F8-40BD-B864-6FCA11C1B619}"/>
              </a:ext>
            </a:extLst>
          </p:cNvPr>
          <p:cNvSpPr>
            <a:spLocks noGrp="1"/>
          </p:cNvSpPr>
          <p:nvPr>
            <p:ph type="ctrTitle"/>
          </p:nvPr>
        </p:nvSpPr>
        <p:spPr/>
        <p:txBody>
          <a:bodyPr/>
          <a:lstStyle/>
          <a:p>
            <a:r>
              <a:rPr lang="en-US" dirty="0" err="1"/>
              <a:t>Widerstandskämpfer:innen</a:t>
            </a:r>
            <a:r>
              <a:rPr lang="en-US" dirty="0"/>
              <a:t> </a:t>
            </a:r>
            <a:r>
              <a:rPr lang="en-US" dirty="0" err="1"/>
              <a:t>kennenlernen</a:t>
            </a:r>
            <a:endParaRPr lang="en-AT" dirty="0"/>
          </a:p>
        </p:txBody>
      </p:sp>
      <p:sp>
        <p:nvSpPr>
          <p:cNvPr id="3" name="Untertitel 2">
            <a:extLst>
              <a:ext uri="{FF2B5EF4-FFF2-40B4-BE49-F238E27FC236}">
                <a16:creationId xmlns:a16="http://schemas.microsoft.com/office/drawing/2014/main" id="{26B460D8-72AE-4B3E-BE8D-5320AD995CF7}"/>
              </a:ext>
            </a:extLst>
          </p:cNvPr>
          <p:cNvSpPr>
            <a:spLocks noGrp="1"/>
          </p:cNvSpPr>
          <p:nvPr>
            <p:ph type="subTitle" idx="1"/>
          </p:nvPr>
        </p:nvSpPr>
        <p:spPr/>
        <p:txBody>
          <a:bodyPr/>
          <a:lstStyle/>
          <a:p>
            <a:r>
              <a:rPr lang="en-GB" dirty="0" err="1"/>
              <a:t>Gruppenarbeit</a:t>
            </a:r>
            <a:endParaRPr lang="en-AT" dirty="0"/>
          </a:p>
        </p:txBody>
      </p:sp>
    </p:spTree>
    <p:extLst>
      <p:ext uri="{BB962C8B-B14F-4D97-AF65-F5344CB8AC3E}">
        <p14:creationId xmlns:p14="http://schemas.microsoft.com/office/powerpoint/2010/main" val="2978085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249409-82C4-4BB0-9E10-F9020CAEB759}"/>
              </a:ext>
            </a:extLst>
          </p:cNvPr>
          <p:cNvSpPr>
            <a:spLocks noGrp="1"/>
          </p:cNvSpPr>
          <p:nvPr>
            <p:ph type="title"/>
          </p:nvPr>
        </p:nvSpPr>
        <p:spPr/>
        <p:txBody>
          <a:bodyPr/>
          <a:lstStyle/>
          <a:p>
            <a:r>
              <a:rPr lang="en-US" dirty="0" err="1"/>
              <a:t>Kleingruppenarbeit</a:t>
            </a:r>
            <a:r>
              <a:rPr lang="en-US" dirty="0"/>
              <a:t> </a:t>
            </a:r>
            <a:r>
              <a:rPr lang="en-US" dirty="0" err="1"/>
              <a:t>zu</a:t>
            </a:r>
            <a:r>
              <a:rPr lang="en-US" dirty="0"/>
              <a:t> </a:t>
            </a:r>
            <a:r>
              <a:rPr lang="en-US" dirty="0" err="1"/>
              <a:t>Widerstandskämpfer:innen</a:t>
            </a:r>
            <a:r>
              <a:rPr lang="en-US" dirty="0"/>
              <a:t> – 30 Min.</a:t>
            </a:r>
            <a:endParaRPr lang="en-AT" dirty="0"/>
          </a:p>
        </p:txBody>
      </p:sp>
      <p:sp>
        <p:nvSpPr>
          <p:cNvPr id="3" name="Inhaltsplatzhalter 2">
            <a:extLst>
              <a:ext uri="{FF2B5EF4-FFF2-40B4-BE49-F238E27FC236}">
                <a16:creationId xmlns:a16="http://schemas.microsoft.com/office/drawing/2014/main" id="{236CA339-605D-4B9A-8BB9-5BE2580A5CB2}"/>
              </a:ext>
            </a:extLst>
          </p:cNvPr>
          <p:cNvSpPr>
            <a:spLocks noGrp="1"/>
          </p:cNvSpPr>
          <p:nvPr>
            <p:ph idx="1"/>
          </p:nvPr>
        </p:nvSpPr>
        <p:spPr/>
        <p:txBody>
          <a:bodyPr>
            <a:normAutofit/>
          </a:bodyPr>
          <a:lstStyle/>
          <a:p>
            <a:r>
              <a:rPr lang="en-US" dirty="0" err="1"/>
              <a:t>Geht</a:t>
            </a:r>
            <a:r>
              <a:rPr lang="en-US" dirty="0"/>
              <a:t> bitte </a:t>
            </a:r>
            <a:r>
              <a:rPr lang="en-US" dirty="0" err="1"/>
              <a:t>als</a:t>
            </a:r>
            <a:r>
              <a:rPr lang="en-US" dirty="0"/>
              <a:t> 4er-Gruppe </a:t>
            </a:r>
            <a:r>
              <a:rPr lang="en-US" dirty="0" err="1"/>
              <a:t>zusammen</a:t>
            </a:r>
            <a:r>
              <a:rPr lang="en-US" dirty="0"/>
              <a:t> und </a:t>
            </a:r>
            <a:r>
              <a:rPr lang="en-US" dirty="0" err="1"/>
              <a:t>sucht</a:t>
            </a:r>
            <a:r>
              <a:rPr lang="en-US" dirty="0"/>
              <a:t> </a:t>
            </a:r>
            <a:r>
              <a:rPr lang="en-US" dirty="0" err="1"/>
              <a:t>euch</a:t>
            </a:r>
            <a:r>
              <a:rPr lang="en-US" dirty="0"/>
              <a:t> </a:t>
            </a:r>
            <a:r>
              <a:rPr lang="en-US" dirty="0" err="1"/>
              <a:t>eine</a:t>
            </a:r>
            <a:r>
              <a:rPr lang="en-US" dirty="0"/>
              <a:t> </a:t>
            </a:r>
            <a:r>
              <a:rPr lang="en-US" dirty="0" err="1"/>
              <a:t>Widerstandskämpferin</a:t>
            </a:r>
            <a:r>
              <a:rPr lang="en-US" dirty="0"/>
              <a:t> / </a:t>
            </a:r>
            <a:r>
              <a:rPr lang="en-US" dirty="0" err="1"/>
              <a:t>einen</a:t>
            </a:r>
            <a:r>
              <a:rPr lang="en-US" dirty="0"/>
              <a:t> </a:t>
            </a:r>
            <a:r>
              <a:rPr lang="en-US" dirty="0" err="1"/>
              <a:t>Widerstandskämpfer</a:t>
            </a:r>
            <a:r>
              <a:rPr lang="en-US" dirty="0"/>
              <a:t> </a:t>
            </a:r>
            <a:r>
              <a:rPr lang="en-US" dirty="0" err="1"/>
              <a:t>aus</a:t>
            </a:r>
            <a:r>
              <a:rPr lang="en-US" dirty="0"/>
              <a:t>, der/ die </a:t>
            </a:r>
            <a:r>
              <a:rPr lang="en-US" dirty="0" err="1"/>
              <a:t>euch</a:t>
            </a:r>
            <a:r>
              <a:rPr lang="en-US" dirty="0"/>
              <a:t> </a:t>
            </a:r>
            <a:r>
              <a:rPr lang="en-US" dirty="0" err="1"/>
              <a:t>anspricht</a:t>
            </a:r>
            <a:r>
              <a:rPr lang="en-US" dirty="0"/>
              <a:t>!</a:t>
            </a:r>
          </a:p>
          <a:p>
            <a:endParaRPr lang="en-US" dirty="0"/>
          </a:p>
          <a:p>
            <a:r>
              <a:rPr lang="en-US" dirty="0"/>
              <a:t>Lest die </a:t>
            </a:r>
            <a:r>
              <a:rPr lang="en-US" dirty="0" err="1"/>
              <a:t>Texte</a:t>
            </a:r>
            <a:r>
              <a:rPr lang="en-US" dirty="0"/>
              <a:t> und </a:t>
            </a:r>
            <a:r>
              <a:rPr lang="en-US" dirty="0" err="1"/>
              <a:t>tauscht</a:t>
            </a:r>
            <a:r>
              <a:rPr lang="en-US" dirty="0"/>
              <a:t> </a:t>
            </a:r>
            <a:r>
              <a:rPr lang="en-US" dirty="0" err="1"/>
              <a:t>euch</a:t>
            </a:r>
            <a:r>
              <a:rPr lang="en-US" dirty="0"/>
              <a:t> </a:t>
            </a:r>
            <a:r>
              <a:rPr lang="en-US" dirty="0" err="1"/>
              <a:t>aus</a:t>
            </a:r>
            <a:r>
              <a:rPr lang="en-US" dirty="0"/>
              <a:t>!</a:t>
            </a:r>
          </a:p>
          <a:p>
            <a:endParaRPr lang="en-US" dirty="0"/>
          </a:p>
          <a:p>
            <a:r>
              <a:rPr lang="en-US" dirty="0"/>
              <a:t>Bitte </a:t>
            </a:r>
            <a:r>
              <a:rPr lang="en-US" dirty="0" err="1"/>
              <a:t>bildet</a:t>
            </a:r>
            <a:r>
              <a:rPr lang="en-US" dirty="0"/>
              <a:t> </a:t>
            </a:r>
            <a:r>
              <a:rPr lang="en-US" dirty="0" err="1"/>
              <a:t>eure</a:t>
            </a:r>
            <a:r>
              <a:rPr lang="en-US" dirty="0"/>
              <a:t> </a:t>
            </a:r>
            <a:r>
              <a:rPr lang="en-US" dirty="0" err="1"/>
              <a:t>wichtigsten</a:t>
            </a:r>
            <a:r>
              <a:rPr lang="en-US" dirty="0"/>
              <a:t> </a:t>
            </a:r>
            <a:r>
              <a:rPr lang="en-US" dirty="0" err="1"/>
              <a:t>Erkenntnisse</a:t>
            </a:r>
            <a:r>
              <a:rPr lang="en-US" dirty="0"/>
              <a:t> auf </a:t>
            </a:r>
            <a:r>
              <a:rPr lang="en-US" dirty="0" err="1"/>
              <a:t>einem</a:t>
            </a:r>
            <a:r>
              <a:rPr lang="en-US" dirty="0"/>
              <a:t> Flipchart ab </a:t>
            </a:r>
            <a:r>
              <a:rPr lang="en-US" dirty="0" err="1"/>
              <a:t>zur</a:t>
            </a:r>
            <a:r>
              <a:rPr lang="en-US" dirty="0"/>
              <a:t> </a:t>
            </a:r>
            <a:r>
              <a:rPr lang="en-US" dirty="0" err="1"/>
              <a:t>Präsentation</a:t>
            </a:r>
            <a:r>
              <a:rPr lang="en-US" dirty="0"/>
              <a:t> </a:t>
            </a:r>
            <a:r>
              <a:rPr lang="en-US" dirty="0" err="1"/>
              <a:t>vor</a:t>
            </a:r>
            <a:r>
              <a:rPr lang="en-US" dirty="0"/>
              <a:t> der </a:t>
            </a:r>
            <a:r>
              <a:rPr lang="en-US" dirty="0" err="1"/>
              <a:t>Klasse</a:t>
            </a:r>
            <a:r>
              <a:rPr lang="en-US" dirty="0"/>
              <a:t>!</a:t>
            </a:r>
          </a:p>
        </p:txBody>
      </p:sp>
    </p:spTree>
    <p:extLst>
      <p:ext uri="{BB962C8B-B14F-4D97-AF65-F5344CB8AC3E}">
        <p14:creationId xmlns:p14="http://schemas.microsoft.com/office/powerpoint/2010/main" val="4101590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194BE-CDAE-4328-950B-21F57BF6CEBF}"/>
              </a:ext>
            </a:extLst>
          </p:cNvPr>
          <p:cNvSpPr>
            <a:spLocks noGrp="1"/>
          </p:cNvSpPr>
          <p:nvPr>
            <p:ph type="title"/>
          </p:nvPr>
        </p:nvSpPr>
        <p:spPr/>
        <p:txBody>
          <a:bodyPr/>
          <a:lstStyle/>
          <a:p>
            <a:r>
              <a:rPr lang="en-US" dirty="0" err="1"/>
              <a:t>Widerstandskämpfer:innen</a:t>
            </a:r>
            <a:endParaRPr lang="en-AT" dirty="0"/>
          </a:p>
        </p:txBody>
      </p:sp>
      <p:pic>
        <p:nvPicPr>
          <p:cNvPr id="5" name="Grafik 4">
            <a:extLst>
              <a:ext uri="{FF2B5EF4-FFF2-40B4-BE49-F238E27FC236}">
                <a16:creationId xmlns:a16="http://schemas.microsoft.com/office/drawing/2014/main" id="{53278824-15FD-4078-8F6E-03502E6764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2837" y="1371600"/>
            <a:ext cx="2028825" cy="2434590"/>
          </a:xfrm>
          <a:prstGeom prst="rect">
            <a:avLst/>
          </a:prstGeom>
        </p:spPr>
      </p:pic>
      <p:pic>
        <p:nvPicPr>
          <p:cNvPr id="6" name="Grafik 5">
            <a:extLst>
              <a:ext uri="{FF2B5EF4-FFF2-40B4-BE49-F238E27FC236}">
                <a16:creationId xmlns:a16="http://schemas.microsoft.com/office/drawing/2014/main" id="{A0C1E6F5-7A3B-47FF-86E3-A93ECA5FD967}"/>
              </a:ext>
            </a:extLst>
          </p:cNvPr>
          <p:cNvPicPr/>
          <p:nvPr/>
        </p:nvPicPr>
        <p:blipFill>
          <a:blip r:embed="rId3">
            <a:extLst>
              <a:ext uri="{28A0092B-C50C-407E-A947-70E740481C1C}">
                <a14:useLocalDpi xmlns:a14="http://schemas.microsoft.com/office/drawing/2010/main" val="0"/>
              </a:ext>
            </a:extLst>
          </a:blip>
          <a:stretch>
            <a:fillRect/>
          </a:stretch>
        </p:blipFill>
        <p:spPr>
          <a:xfrm>
            <a:off x="3118810" y="4210050"/>
            <a:ext cx="1554946" cy="2255364"/>
          </a:xfrm>
          <a:prstGeom prst="rect">
            <a:avLst/>
          </a:prstGeom>
        </p:spPr>
      </p:pic>
      <p:pic>
        <p:nvPicPr>
          <p:cNvPr id="7" name="Grafik 6">
            <a:extLst>
              <a:ext uri="{FF2B5EF4-FFF2-40B4-BE49-F238E27FC236}">
                <a16:creationId xmlns:a16="http://schemas.microsoft.com/office/drawing/2014/main" id="{2EA178F5-7D4A-4C5E-ABD1-C1123D3DA6E6}"/>
              </a:ext>
            </a:extLst>
          </p:cNvPr>
          <p:cNvPicPr/>
          <p:nvPr/>
        </p:nvPicPr>
        <p:blipFill rotWithShape="1">
          <a:blip r:embed="rId4" cstate="print">
            <a:extLst>
              <a:ext uri="{28A0092B-C50C-407E-A947-70E740481C1C}">
                <a14:useLocalDpi xmlns:a14="http://schemas.microsoft.com/office/drawing/2010/main" val="0"/>
              </a:ext>
            </a:extLst>
          </a:blip>
          <a:srcRect r="52532" b="14553"/>
          <a:stretch/>
        </p:blipFill>
        <p:spPr bwMode="auto">
          <a:xfrm>
            <a:off x="5482293" y="4284662"/>
            <a:ext cx="1554946" cy="2170113"/>
          </a:xfrm>
          <a:prstGeom prst="rect">
            <a:avLst/>
          </a:prstGeom>
          <a:ln>
            <a:noFill/>
          </a:ln>
          <a:extLst>
            <a:ext uri="{53640926-AAD7-44D8-BBD7-CCE9431645EC}">
              <a14:shadowObscured xmlns:a14="http://schemas.microsoft.com/office/drawing/2010/main"/>
            </a:ext>
          </a:extLst>
        </p:spPr>
      </p:pic>
      <p:pic>
        <p:nvPicPr>
          <p:cNvPr id="8" name="Grafik 7">
            <a:extLst>
              <a:ext uri="{FF2B5EF4-FFF2-40B4-BE49-F238E27FC236}">
                <a16:creationId xmlns:a16="http://schemas.microsoft.com/office/drawing/2014/main" id="{607FA914-46F0-46B3-892F-BD057A4F4D4D}"/>
              </a:ext>
            </a:extLst>
          </p:cNvPr>
          <p:cNvPicPr/>
          <p:nvPr/>
        </p:nvPicPr>
        <p:blipFill>
          <a:blip r:embed="rId5">
            <a:extLst>
              <a:ext uri="{28A0092B-C50C-407E-A947-70E740481C1C}">
                <a14:useLocalDpi xmlns:a14="http://schemas.microsoft.com/office/drawing/2010/main" val="0"/>
              </a:ext>
            </a:extLst>
          </a:blip>
          <a:stretch>
            <a:fillRect/>
          </a:stretch>
        </p:blipFill>
        <p:spPr>
          <a:xfrm>
            <a:off x="1112204" y="1375154"/>
            <a:ext cx="1768164" cy="2760345"/>
          </a:xfrm>
          <a:prstGeom prst="rect">
            <a:avLst/>
          </a:prstGeom>
        </p:spPr>
      </p:pic>
      <p:pic>
        <p:nvPicPr>
          <p:cNvPr id="9" name="Grafik 8">
            <a:extLst>
              <a:ext uri="{FF2B5EF4-FFF2-40B4-BE49-F238E27FC236}">
                <a16:creationId xmlns:a16="http://schemas.microsoft.com/office/drawing/2014/main" id="{61153991-F271-4C12-A2BA-04D1CF4C27F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259766" y="1371401"/>
            <a:ext cx="1845945" cy="2573338"/>
          </a:xfrm>
          <a:prstGeom prst="rect">
            <a:avLst/>
          </a:prstGeom>
        </p:spPr>
      </p:pic>
      <p:pic>
        <p:nvPicPr>
          <p:cNvPr id="10" name="Grafik 9">
            <a:extLst>
              <a:ext uri="{FF2B5EF4-FFF2-40B4-BE49-F238E27FC236}">
                <a16:creationId xmlns:a16="http://schemas.microsoft.com/office/drawing/2014/main" id="{344B4A2C-09A2-465E-9196-1A924DDEF284}"/>
              </a:ext>
            </a:extLst>
          </p:cNvPr>
          <p:cNvPicPr/>
          <p:nvPr/>
        </p:nvPicPr>
        <p:blipFill rotWithShape="1">
          <a:blip r:embed="rId7" cstate="print">
            <a:extLst>
              <a:ext uri="{28A0092B-C50C-407E-A947-70E740481C1C}">
                <a14:useLocalDpi xmlns:a14="http://schemas.microsoft.com/office/drawing/2010/main" val="0"/>
              </a:ext>
            </a:extLst>
          </a:blip>
          <a:srcRect r="49035" b="14725"/>
          <a:stretch/>
        </p:blipFill>
        <p:spPr bwMode="auto">
          <a:xfrm>
            <a:off x="9019695" y="1371401"/>
            <a:ext cx="1813560" cy="2489993"/>
          </a:xfrm>
          <a:prstGeom prst="rect">
            <a:avLst/>
          </a:prstGeom>
          <a:ln>
            <a:noFill/>
          </a:ln>
          <a:extLst>
            <a:ext uri="{53640926-AAD7-44D8-BBD7-CCE9431645EC}">
              <a14:shadowObscured xmlns:a14="http://schemas.microsoft.com/office/drawing/2010/main"/>
            </a:ext>
          </a:extLst>
        </p:spPr>
      </p:pic>
      <p:pic>
        <p:nvPicPr>
          <p:cNvPr id="12" name="Grafik 11">
            <a:extLst>
              <a:ext uri="{FF2B5EF4-FFF2-40B4-BE49-F238E27FC236}">
                <a16:creationId xmlns:a16="http://schemas.microsoft.com/office/drawing/2014/main" id="{5E8DF563-071C-46AB-B365-5F53AAE0C3E5}"/>
              </a:ext>
            </a:extLst>
          </p:cNvPr>
          <p:cNvPicPr/>
          <p:nvPr/>
        </p:nvPicPr>
        <p:blipFill rotWithShape="1">
          <a:blip r:embed="rId8">
            <a:extLst>
              <a:ext uri="{28A0092B-C50C-407E-A947-70E740481C1C}">
                <a14:useLocalDpi xmlns:a14="http://schemas.microsoft.com/office/drawing/2010/main" val="0"/>
              </a:ext>
            </a:extLst>
          </a:blip>
          <a:srcRect l="56691" t="24774" r="23682" b="35442"/>
          <a:stretch/>
        </p:blipFill>
        <p:spPr bwMode="auto">
          <a:xfrm>
            <a:off x="7863210" y="4327464"/>
            <a:ext cx="1356989" cy="2127311"/>
          </a:xfrm>
          <a:prstGeom prst="rect">
            <a:avLst/>
          </a:prstGeom>
          <a:ln>
            <a:noFill/>
          </a:ln>
          <a:extLst>
            <a:ext uri="{53640926-AAD7-44D8-BBD7-CCE9431645EC}">
              <a14:shadowObscured xmlns:a14="http://schemas.microsoft.com/office/drawing/2010/main"/>
            </a:ext>
          </a:extLst>
        </p:spPr>
      </p:pic>
      <p:sp>
        <p:nvSpPr>
          <p:cNvPr id="13" name="Textfeld 12">
            <a:extLst>
              <a:ext uri="{FF2B5EF4-FFF2-40B4-BE49-F238E27FC236}">
                <a16:creationId xmlns:a16="http://schemas.microsoft.com/office/drawing/2014/main" id="{7FFCB4D5-232B-43B5-919C-454A935F1D71}"/>
              </a:ext>
            </a:extLst>
          </p:cNvPr>
          <p:cNvSpPr txBox="1"/>
          <p:nvPr/>
        </p:nvSpPr>
        <p:spPr>
          <a:xfrm>
            <a:off x="1161218" y="4142798"/>
            <a:ext cx="1768164" cy="369332"/>
          </a:xfrm>
          <a:prstGeom prst="rect">
            <a:avLst/>
          </a:prstGeom>
          <a:noFill/>
        </p:spPr>
        <p:txBody>
          <a:bodyPr wrap="square" rtlCol="0">
            <a:spAutoFit/>
          </a:bodyPr>
          <a:lstStyle/>
          <a:p>
            <a:r>
              <a:rPr lang="en-GB" dirty="0"/>
              <a:t>Rosa </a:t>
            </a:r>
            <a:r>
              <a:rPr lang="en-GB" dirty="0" err="1"/>
              <a:t>Jochmann</a:t>
            </a:r>
            <a:endParaRPr lang="en-AT" dirty="0"/>
          </a:p>
        </p:txBody>
      </p:sp>
      <p:sp>
        <p:nvSpPr>
          <p:cNvPr id="14" name="Textfeld 13">
            <a:extLst>
              <a:ext uri="{FF2B5EF4-FFF2-40B4-BE49-F238E27FC236}">
                <a16:creationId xmlns:a16="http://schemas.microsoft.com/office/drawing/2014/main" id="{FC152629-AF58-4E82-B7F3-57EAC0598259}"/>
              </a:ext>
            </a:extLst>
          </p:cNvPr>
          <p:cNvSpPr txBox="1"/>
          <p:nvPr/>
        </p:nvSpPr>
        <p:spPr>
          <a:xfrm>
            <a:off x="3012201" y="6408001"/>
            <a:ext cx="1889066" cy="369332"/>
          </a:xfrm>
          <a:prstGeom prst="rect">
            <a:avLst/>
          </a:prstGeom>
          <a:noFill/>
        </p:spPr>
        <p:txBody>
          <a:bodyPr wrap="square" rtlCol="0">
            <a:spAutoFit/>
          </a:bodyPr>
          <a:lstStyle/>
          <a:p>
            <a:r>
              <a:rPr lang="en-GB" dirty="0"/>
              <a:t>Gisela </a:t>
            </a:r>
            <a:r>
              <a:rPr lang="en-GB" dirty="0" err="1"/>
              <a:t>Herrnstadt</a:t>
            </a:r>
            <a:endParaRPr lang="en-AT" dirty="0"/>
          </a:p>
        </p:txBody>
      </p:sp>
      <p:sp>
        <p:nvSpPr>
          <p:cNvPr id="15" name="Textfeld 14">
            <a:extLst>
              <a:ext uri="{FF2B5EF4-FFF2-40B4-BE49-F238E27FC236}">
                <a16:creationId xmlns:a16="http://schemas.microsoft.com/office/drawing/2014/main" id="{8835A1B4-D194-4B80-BD76-BF756A35D812}"/>
              </a:ext>
            </a:extLst>
          </p:cNvPr>
          <p:cNvSpPr txBox="1"/>
          <p:nvPr/>
        </p:nvSpPr>
        <p:spPr>
          <a:xfrm>
            <a:off x="8033061" y="6414867"/>
            <a:ext cx="1768164" cy="369332"/>
          </a:xfrm>
          <a:prstGeom prst="rect">
            <a:avLst/>
          </a:prstGeom>
          <a:noFill/>
        </p:spPr>
        <p:txBody>
          <a:bodyPr wrap="square" rtlCol="0">
            <a:spAutoFit/>
          </a:bodyPr>
          <a:lstStyle/>
          <a:p>
            <a:r>
              <a:rPr lang="en-GB" dirty="0"/>
              <a:t>Egon Lederer</a:t>
            </a:r>
            <a:endParaRPr lang="en-AT" dirty="0"/>
          </a:p>
        </p:txBody>
      </p:sp>
      <p:sp>
        <p:nvSpPr>
          <p:cNvPr id="16" name="Textfeld 15">
            <a:extLst>
              <a:ext uri="{FF2B5EF4-FFF2-40B4-BE49-F238E27FC236}">
                <a16:creationId xmlns:a16="http://schemas.microsoft.com/office/drawing/2014/main" id="{D015336D-CA56-405E-9D44-8B129B6EF8BB}"/>
              </a:ext>
            </a:extLst>
          </p:cNvPr>
          <p:cNvSpPr txBox="1"/>
          <p:nvPr/>
        </p:nvSpPr>
        <p:spPr>
          <a:xfrm>
            <a:off x="6444618" y="3895130"/>
            <a:ext cx="1768164" cy="369332"/>
          </a:xfrm>
          <a:prstGeom prst="rect">
            <a:avLst/>
          </a:prstGeom>
          <a:noFill/>
        </p:spPr>
        <p:txBody>
          <a:bodyPr wrap="square" rtlCol="0">
            <a:spAutoFit/>
          </a:bodyPr>
          <a:lstStyle/>
          <a:p>
            <a:r>
              <a:rPr lang="en-GB" dirty="0" err="1"/>
              <a:t>Käthe</a:t>
            </a:r>
            <a:r>
              <a:rPr lang="en-GB" dirty="0"/>
              <a:t> </a:t>
            </a:r>
            <a:r>
              <a:rPr lang="en-GB" dirty="0" err="1"/>
              <a:t>Sasso</a:t>
            </a:r>
            <a:endParaRPr lang="en-AT" dirty="0"/>
          </a:p>
        </p:txBody>
      </p:sp>
      <p:sp>
        <p:nvSpPr>
          <p:cNvPr id="17" name="Textfeld 16">
            <a:extLst>
              <a:ext uri="{FF2B5EF4-FFF2-40B4-BE49-F238E27FC236}">
                <a16:creationId xmlns:a16="http://schemas.microsoft.com/office/drawing/2014/main" id="{C17F7DE4-CD8A-4626-AE1B-D5BC5D37A187}"/>
              </a:ext>
            </a:extLst>
          </p:cNvPr>
          <p:cNvSpPr txBox="1"/>
          <p:nvPr/>
        </p:nvSpPr>
        <p:spPr>
          <a:xfrm>
            <a:off x="4237042" y="3817185"/>
            <a:ext cx="1768164" cy="369332"/>
          </a:xfrm>
          <a:prstGeom prst="rect">
            <a:avLst/>
          </a:prstGeom>
          <a:noFill/>
        </p:spPr>
        <p:txBody>
          <a:bodyPr wrap="square" rtlCol="0">
            <a:spAutoFit/>
          </a:bodyPr>
          <a:lstStyle/>
          <a:p>
            <a:r>
              <a:rPr lang="en-GB" dirty="0"/>
              <a:t>Otto Horn</a:t>
            </a:r>
            <a:endParaRPr lang="en-AT" dirty="0"/>
          </a:p>
        </p:txBody>
      </p:sp>
      <p:sp>
        <p:nvSpPr>
          <p:cNvPr id="18" name="Textfeld 17">
            <a:extLst>
              <a:ext uri="{FF2B5EF4-FFF2-40B4-BE49-F238E27FC236}">
                <a16:creationId xmlns:a16="http://schemas.microsoft.com/office/drawing/2014/main" id="{498F98C7-70B1-452C-9A99-33ADB3AAE9E1}"/>
              </a:ext>
            </a:extLst>
          </p:cNvPr>
          <p:cNvSpPr txBox="1"/>
          <p:nvPr/>
        </p:nvSpPr>
        <p:spPr>
          <a:xfrm>
            <a:off x="9093666" y="3845209"/>
            <a:ext cx="1768164" cy="369332"/>
          </a:xfrm>
          <a:prstGeom prst="rect">
            <a:avLst/>
          </a:prstGeom>
          <a:noFill/>
        </p:spPr>
        <p:txBody>
          <a:bodyPr wrap="square" rtlCol="0">
            <a:spAutoFit/>
          </a:bodyPr>
          <a:lstStyle/>
          <a:p>
            <a:r>
              <a:rPr lang="en-GB" dirty="0"/>
              <a:t>Johannes </a:t>
            </a:r>
            <a:r>
              <a:rPr lang="en-GB" dirty="0" err="1"/>
              <a:t>Eidlitz</a:t>
            </a:r>
            <a:endParaRPr lang="en-AT" dirty="0"/>
          </a:p>
        </p:txBody>
      </p:sp>
      <p:sp>
        <p:nvSpPr>
          <p:cNvPr id="19" name="Textfeld 18">
            <a:extLst>
              <a:ext uri="{FF2B5EF4-FFF2-40B4-BE49-F238E27FC236}">
                <a16:creationId xmlns:a16="http://schemas.microsoft.com/office/drawing/2014/main" id="{9DA6C8E4-59DF-4BAE-9991-CA101F4C4B51}"/>
              </a:ext>
            </a:extLst>
          </p:cNvPr>
          <p:cNvSpPr txBox="1"/>
          <p:nvPr/>
        </p:nvSpPr>
        <p:spPr>
          <a:xfrm>
            <a:off x="5401669" y="6425366"/>
            <a:ext cx="1889066" cy="369332"/>
          </a:xfrm>
          <a:prstGeom prst="rect">
            <a:avLst/>
          </a:prstGeom>
          <a:noFill/>
        </p:spPr>
        <p:txBody>
          <a:bodyPr wrap="square" rtlCol="0">
            <a:spAutoFit/>
          </a:bodyPr>
          <a:lstStyle/>
          <a:p>
            <a:r>
              <a:rPr lang="en-GB" dirty="0" err="1"/>
              <a:t>Friederike</a:t>
            </a:r>
            <a:r>
              <a:rPr lang="en-GB" dirty="0"/>
              <a:t> </a:t>
            </a:r>
            <a:r>
              <a:rPr lang="en-GB" dirty="0" err="1"/>
              <a:t>Burda</a:t>
            </a:r>
            <a:endParaRPr lang="en-AT" dirty="0"/>
          </a:p>
        </p:txBody>
      </p:sp>
    </p:spTree>
    <p:extLst>
      <p:ext uri="{BB962C8B-B14F-4D97-AF65-F5344CB8AC3E}">
        <p14:creationId xmlns:p14="http://schemas.microsoft.com/office/powerpoint/2010/main" val="2718040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9EA925-CD9A-4BA3-8F16-DE6C4D61596A}"/>
              </a:ext>
            </a:extLst>
          </p:cNvPr>
          <p:cNvSpPr>
            <a:spLocks noGrp="1"/>
          </p:cNvSpPr>
          <p:nvPr>
            <p:ph type="title"/>
          </p:nvPr>
        </p:nvSpPr>
        <p:spPr/>
        <p:txBody>
          <a:bodyPr/>
          <a:lstStyle/>
          <a:p>
            <a:r>
              <a:rPr lang="en-US" dirty="0" err="1"/>
              <a:t>Fragen</a:t>
            </a:r>
            <a:r>
              <a:rPr lang="en-US" dirty="0"/>
              <a:t> </a:t>
            </a:r>
            <a:r>
              <a:rPr lang="en-US" dirty="0" err="1"/>
              <a:t>beantworten</a:t>
            </a:r>
            <a:r>
              <a:rPr lang="en-US" dirty="0"/>
              <a:t> &amp; </a:t>
            </a:r>
            <a:r>
              <a:rPr lang="en-US" dirty="0" err="1"/>
              <a:t>kurze</a:t>
            </a:r>
            <a:r>
              <a:rPr lang="en-US" dirty="0"/>
              <a:t> </a:t>
            </a:r>
            <a:r>
              <a:rPr lang="en-US" dirty="0" err="1"/>
              <a:t>Präsentation</a:t>
            </a:r>
            <a:endParaRPr lang="en-AT" dirty="0"/>
          </a:p>
        </p:txBody>
      </p:sp>
      <p:sp>
        <p:nvSpPr>
          <p:cNvPr id="3" name="Inhaltsplatzhalter 2">
            <a:extLst>
              <a:ext uri="{FF2B5EF4-FFF2-40B4-BE49-F238E27FC236}">
                <a16:creationId xmlns:a16="http://schemas.microsoft.com/office/drawing/2014/main" id="{3B901D60-05FA-4C29-B720-A74CC8DE7224}"/>
              </a:ext>
            </a:extLst>
          </p:cNvPr>
          <p:cNvSpPr>
            <a:spLocks noGrp="1"/>
          </p:cNvSpPr>
          <p:nvPr>
            <p:ph idx="1"/>
          </p:nvPr>
        </p:nvSpPr>
        <p:spPr/>
        <p:txBody>
          <a:bodyPr/>
          <a:lstStyle/>
          <a:p>
            <a:pPr lvl="1"/>
            <a:r>
              <a:rPr lang="en-US" dirty="0"/>
              <a:t>Was war </a:t>
            </a:r>
            <a:r>
              <a:rPr lang="en-US" dirty="0" err="1"/>
              <a:t>ihre</a:t>
            </a:r>
            <a:r>
              <a:rPr lang="en-US" dirty="0"/>
              <a:t> </a:t>
            </a:r>
            <a:r>
              <a:rPr lang="en-US" dirty="0" err="1"/>
              <a:t>Geschichte</a:t>
            </a:r>
            <a:r>
              <a:rPr lang="en-US" dirty="0"/>
              <a:t> und auf </a:t>
            </a:r>
            <a:r>
              <a:rPr lang="en-US" dirty="0" err="1"/>
              <a:t>welche</a:t>
            </a:r>
            <a:r>
              <a:rPr lang="en-US" dirty="0"/>
              <a:t> Art und Weise </a:t>
            </a:r>
            <a:r>
              <a:rPr lang="en-US" dirty="0" err="1"/>
              <a:t>haben</a:t>
            </a:r>
            <a:r>
              <a:rPr lang="en-US" dirty="0"/>
              <a:t> </a:t>
            </a:r>
            <a:r>
              <a:rPr lang="en-US" dirty="0" err="1"/>
              <a:t>sie</a:t>
            </a:r>
            <a:r>
              <a:rPr lang="en-US" dirty="0"/>
              <a:t> </a:t>
            </a:r>
            <a:r>
              <a:rPr lang="en-US" dirty="0" err="1"/>
              <a:t>Widerstand</a:t>
            </a:r>
            <a:r>
              <a:rPr lang="en-US" dirty="0"/>
              <a:t> </a:t>
            </a:r>
            <a:r>
              <a:rPr lang="en-US" dirty="0" err="1"/>
              <a:t>geleistet</a:t>
            </a:r>
            <a:r>
              <a:rPr lang="en-US" dirty="0"/>
              <a:t>?</a:t>
            </a:r>
          </a:p>
          <a:p>
            <a:pPr lvl="1"/>
            <a:endParaRPr lang="en-US" dirty="0"/>
          </a:p>
          <a:p>
            <a:pPr lvl="1"/>
            <a:r>
              <a:rPr lang="en-US" dirty="0"/>
              <a:t>Was war </a:t>
            </a:r>
            <a:r>
              <a:rPr lang="en-US" dirty="0" err="1"/>
              <a:t>ihre</a:t>
            </a:r>
            <a:r>
              <a:rPr lang="en-US" dirty="0"/>
              <a:t> Motivation?</a:t>
            </a:r>
          </a:p>
          <a:p>
            <a:pPr lvl="1"/>
            <a:endParaRPr lang="en-US" dirty="0"/>
          </a:p>
          <a:p>
            <a:pPr lvl="1"/>
            <a:r>
              <a:rPr lang="en-US" dirty="0"/>
              <a:t>Wie </a:t>
            </a:r>
            <a:r>
              <a:rPr lang="en-US" dirty="0" err="1"/>
              <a:t>sind</a:t>
            </a:r>
            <a:r>
              <a:rPr lang="en-US" dirty="0"/>
              <a:t> </a:t>
            </a:r>
            <a:r>
              <a:rPr lang="en-US" dirty="0" err="1"/>
              <a:t>sie</a:t>
            </a:r>
            <a:r>
              <a:rPr lang="en-US" dirty="0"/>
              <a:t> </a:t>
            </a:r>
            <a:r>
              <a:rPr lang="en-US" dirty="0" err="1"/>
              <a:t>zum</a:t>
            </a:r>
            <a:r>
              <a:rPr lang="en-US" dirty="0"/>
              <a:t> </a:t>
            </a:r>
            <a:r>
              <a:rPr lang="en-US" dirty="0" err="1"/>
              <a:t>Widerstand</a:t>
            </a:r>
            <a:r>
              <a:rPr lang="en-US" dirty="0"/>
              <a:t> </a:t>
            </a:r>
            <a:r>
              <a:rPr lang="en-US" dirty="0" err="1"/>
              <a:t>gekommen</a:t>
            </a:r>
            <a:r>
              <a:rPr lang="en-US" dirty="0"/>
              <a:t>?</a:t>
            </a:r>
          </a:p>
          <a:p>
            <a:pPr lvl="1"/>
            <a:endParaRPr lang="en-US" dirty="0"/>
          </a:p>
          <a:p>
            <a:pPr lvl="1"/>
            <a:r>
              <a:rPr lang="en-US" dirty="0" err="1"/>
              <a:t>Aus</a:t>
            </a:r>
            <a:r>
              <a:rPr lang="en-US" dirty="0"/>
              <a:t> </a:t>
            </a:r>
            <a:r>
              <a:rPr lang="en-US" dirty="0" err="1"/>
              <a:t>welcher</a:t>
            </a:r>
            <a:r>
              <a:rPr lang="en-US" dirty="0"/>
              <a:t> </a:t>
            </a:r>
            <a:r>
              <a:rPr lang="en-US" dirty="0" err="1"/>
              <a:t>sozialen</a:t>
            </a:r>
            <a:r>
              <a:rPr lang="en-US" dirty="0"/>
              <a:t> </a:t>
            </a:r>
            <a:r>
              <a:rPr lang="en-US" dirty="0" err="1"/>
              <a:t>Schicht</a:t>
            </a:r>
            <a:r>
              <a:rPr lang="en-US" dirty="0"/>
              <a:t> </a:t>
            </a:r>
            <a:r>
              <a:rPr lang="en-US" dirty="0" err="1"/>
              <a:t>stammten</a:t>
            </a:r>
            <a:r>
              <a:rPr lang="en-US" dirty="0"/>
              <a:t> </a:t>
            </a:r>
            <a:r>
              <a:rPr lang="en-US" dirty="0" err="1"/>
              <a:t>sie</a:t>
            </a:r>
            <a:r>
              <a:rPr lang="en-US" dirty="0"/>
              <a:t>? </a:t>
            </a:r>
            <a:r>
              <a:rPr lang="en-US" dirty="0" err="1"/>
              <a:t>Welcher</a:t>
            </a:r>
            <a:r>
              <a:rPr lang="en-US" dirty="0"/>
              <a:t> Arbeit </a:t>
            </a:r>
            <a:r>
              <a:rPr lang="en-US" dirty="0" err="1"/>
              <a:t>sind</a:t>
            </a:r>
            <a:r>
              <a:rPr lang="en-US" dirty="0"/>
              <a:t> </a:t>
            </a:r>
            <a:r>
              <a:rPr lang="en-US" dirty="0" err="1"/>
              <a:t>sie</a:t>
            </a:r>
            <a:r>
              <a:rPr lang="en-US" dirty="0"/>
              <a:t> </a:t>
            </a:r>
            <a:r>
              <a:rPr lang="en-US" dirty="0" err="1"/>
              <a:t>vor</a:t>
            </a:r>
            <a:r>
              <a:rPr lang="en-US" dirty="0"/>
              <a:t> und </a:t>
            </a:r>
            <a:r>
              <a:rPr lang="en-US" dirty="0" err="1"/>
              <a:t>nach</a:t>
            </a:r>
            <a:r>
              <a:rPr lang="en-US" dirty="0"/>
              <a:t> dem Krieg </a:t>
            </a:r>
            <a:r>
              <a:rPr lang="en-US" dirty="0" err="1"/>
              <a:t>nachgegangen</a:t>
            </a:r>
            <a:r>
              <a:rPr lang="en-US" dirty="0"/>
              <a:t>?</a:t>
            </a:r>
          </a:p>
          <a:p>
            <a:pPr lvl="1"/>
            <a:endParaRPr lang="en-US" dirty="0"/>
          </a:p>
          <a:p>
            <a:pPr lvl="1"/>
            <a:r>
              <a:rPr lang="en-US" dirty="0"/>
              <a:t>Was </a:t>
            </a:r>
            <a:r>
              <a:rPr lang="en-US" dirty="0" err="1"/>
              <a:t>ist</a:t>
            </a:r>
            <a:r>
              <a:rPr lang="en-US" dirty="0"/>
              <a:t> </a:t>
            </a:r>
            <a:r>
              <a:rPr lang="en-US" dirty="0" err="1"/>
              <a:t>für</a:t>
            </a:r>
            <a:r>
              <a:rPr lang="en-US" dirty="0"/>
              <a:t> </a:t>
            </a:r>
            <a:r>
              <a:rPr lang="en-US" dirty="0" err="1"/>
              <a:t>euch</a:t>
            </a:r>
            <a:r>
              <a:rPr lang="en-US" dirty="0"/>
              <a:t> am </a:t>
            </a:r>
            <a:r>
              <a:rPr lang="en-US" dirty="0" err="1"/>
              <a:t>interessantesten</a:t>
            </a:r>
            <a:r>
              <a:rPr lang="en-US" dirty="0"/>
              <a:t> an </a:t>
            </a:r>
            <a:r>
              <a:rPr lang="en-US" dirty="0" err="1"/>
              <a:t>ihrer</a:t>
            </a:r>
            <a:r>
              <a:rPr lang="en-US" dirty="0"/>
              <a:t> </a:t>
            </a:r>
            <a:r>
              <a:rPr lang="en-US" dirty="0" err="1"/>
              <a:t>Geschichte</a:t>
            </a:r>
            <a:r>
              <a:rPr lang="en-US" dirty="0"/>
              <a:t>?</a:t>
            </a:r>
            <a:endParaRPr lang="en-AT" dirty="0"/>
          </a:p>
        </p:txBody>
      </p:sp>
    </p:spTree>
    <p:extLst>
      <p:ext uri="{BB962C8B-B14F-4D97-AF65-F5344CB8AC3E}">
        <p14:creationId xmlns:p14="http://schemas.microsoft.com/office/powerpoint/2010/main" val="2675342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293257-47F8-40BD-B864-6FCA11C1B619}"/>
              </a:ext>
            </a:extLst>
          </p:cNvPr>
          <p:cNvSpPr>
            <a:spLocks noGrp="1"/>
          </p:cNvSpPr>
          <p:nvPr>
            <p:ph type="ctrTitle"/>
          </p:nvPr>
        </p:nvSpPr>
        <p:spPr/>
        <p:txBody>
          <a:bodyPr/>
          <a:lstStyle/>
          <a:p>
            <a:r>
              <a:rPr lang="en-US" dirty="0" err="1"/>
              <a:t>Widerstandskämpfer:innen</a:t>
            </a:r>
            <a:r>
              <a:rPr lang="en-US" dirty="0"/>
              <a:t> in </a:t>
            </a:r>
            <a:r>
              <a:rPr lang="en-US" dirty="0" err="1"/>
              <a:t>Österreich</a:t>
            </a:r>
            <a:endParaRPr lang="en-AT" dirty="0"/>
          </a:p>
        </p:txBody>
      </p:sp>
      <p:sp>
        <p:nvSpPr>
          <p:cNvPr id="3" name="Untertitel 2">
            <a:extLst>
              <a:ext uri="{FF2B5EF4-FFF2-40B4-BE49-F238E27FC236}">
                <a16:creationId xmlns:a16="http://schemas.microsoft.com/office/drawing/2014/main" id="{26B460D8-72AE-4B3E-BE8D-5320AD995CF7}"/>
              </a:ext>
            </a:extLst>
          </p:cNvPr>
          <p:cNvSpPr>
            <a:spLocks noGrp="1"/>
          </p:cNvSpPr>
          <p:nvPr>
            <p:ph type="subTitle" idx="1"/>
          </p:nvPr>
        </p:nvSpPr>
        <p:spPr/>
        <p:txBody>
          <a:bodyPr/>
          <a:lstStyle/>
          <a:p>
            <a:r>
              <a:rPr lang="en-GB" dirty="0" err="1"/>
              <a:t>Zusammenfassung</a:t>
            </a:r>
            <a:endParaRPr lang="en-AT" dirty="0"/>
          </a:p>
        </p:txBody>
      </p:sp>
    </p:spTree>
    <p:extLst>
      <p:ext uri="{BB962C8B-B14F-4D97-AF65-F5344CB8AC3E}">
        <p14:creationId xmlns:p14="http://schemas.microsoft.com/office/powerpoint/2010/main" val="895127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932793-4171-40D3-82F3-B8FB125E1DA2}"/>
              </a:ext>
            </a:extLst>
          </p:cNvPr>
          <p:cNvSpPr>
            <a:spLocks noGrp="1"/>
          </p:cNvSpPr>
          <p:nvPr>
            <p:ph type="title"/>
          </p:nvPr>
        </p:nvSpPr>
        <p:spPr/>
        <p:txBody>
          <a:bodyPr/>
          <a:lstStyle/>
          <a:p>
            <a:r>
              <a:rPr lang="en-US" dirty="0" err="1"/>
              <a:t>Widerstand</a:t>
            </a:r>
            <a:r>
              <a:rPr lang="en-US" dirty="0"/>
              <a:t> in </a:t>
            </a:r>
            <a:r>
              <a:rPr lang="en-US" dirty="0" err="1"/>
              <a:t>Österreich</a:t>
            </a:r>
            <a:r>
              <a:rPr lang="en-US" dirty="0"/>
              <a:t> I</a:t>
            </a:r>
            <a:endParaRPr lang="en-AT" dirty="0"/>
          </a:p>
        </p:txBody>
      </p:sp>
      <p:sp>
        <p:nvSpPr>
          <p:cNvPr id="3" name="Inhaltsplatzhalter 2">
            <a:extLst>
              <a:ext uri="{FF2B5EF4-FFF2-40B4-BE49-F238E27FC236}">
                <a16:creationId xmlns:a16="http://schemas.microsoft.com/office/drawing/2014/main" id="{FF161BD6-1A56-4B6B-803A-E81A1AB9F520}"/>
              </a:ext>
            </a:extLst>
          </p:cNvPr>
          <p:cNvSpPr>
            <a:spLocks noGrp="1"/>
          </p:cNvSpPr>
          <p:nvPr>
            <p:ph idx="1"/>
          </p:nvPr>
        </p:nvSpPr>
        <p:spPr/>
        <p:txBody>
          <a:bodyPr>
            <a:normAutofit/>
          </a:bodyPr>
          <a:lstStyle/>
          <a:p>
            <a:r>
              <a:rPr lang="en-US" dirty="0" err="1"/>
              <a:t>Widerstand</a:t>
            </a:r>
            <a:r>
              <a:rPr lang="en-US" dirty="0"/>
              <a:t> </a:t>
            </a:r>
            <a:r>
              <a:rPr lang="en-US" dirty="0" err="1"/>
              <a:t>keine</a:t>
            </a:r>
            <a:r>
              <a:rPr lang="en-US" dirty="0"/>
              <a:t> </a:t>
            </a:r>
            <a:r>
              <a:rPr lang="en-US" dirty="0" err="1"/>
              <a:t>breite</a:t>
            </a:r>
            <a:r>
              <a:rPr lang="en-US" dirty="0"/>
              <a:t> </a:t>
            </a:r>
            <a:r>
              <a:rPr lang="en-US" dirty="0" err="1"/>
              <a:t>nationale</a:t>
            </a:r>
            <a:r>
              <a:rPr lang="en-US" dirty="0"/>
              <a:t> </a:t>
            </a:r>
            <a:r>
              <a:rPr lang="en-US" dirty="0" err="1"/>
              <a:t>Bewegung</a:t>
            </a:r>
            <a:r>
              <a:rPr lang="en-US" dirty="0"/>
              <a:t>; </a:t>
            </a:r>
            <a:r>
              <a:rPr lang="en-US" dirty="0" err="1"/>
              <a:t>Vielzahl</a:t>
            </a:r>
            <a:r>
              <a:rPr lang="en-US" dirty="0"/>
              <a:t> </a:t>
            </a:r>
            <a:r>
              <a:rPr lang="en-US" dirty="0" err="1"/>
              <a:t>kleiner</a:t>
            </a:r>
            <a:r>
              <a:rPr lang="en-US" dirty="0"/>
              <a:t> Gruppen</a:t>
            </a:r>
          </a:p>
          <a:p>
            <a:endParaRPr lang="en-US" dirty="0"/>
          </a:p>
          <a:p>
            <a:r>
              <a:rPr lang="en-US" b="1" dirty="0"/>
              <a:t>Wie </a:t>
            </a:r>
            <a:r>
              <a:rPr lang="en-US" b="1" dirty="0" err="1"/>
              <a:t>haben</a:t>
            </a:r>
            <a:r>
              <a:rPr lang="en-US" b="1" dirty="0"/>
              <a:t> </a:t>
            </a:r>
            <a:r>
              <a:rPr lang="en-US" b="1" dirty="0" err="1"/>
              <a:t>sie</a:t>
            </a:r>
            <a:r>
              <a:rPr lang="en-US" b="1" dirty="0"/>
              <a:t> </a:t>
            </a:r>
            <a:r>
              <a:rPr lang="en-US" b="1" dirty="0" err="1"/>
              <a:t>Widerstand</a:t>
            </a:r>
            <a:r>
              <a:rPr lang="en-US" b="1" dirty="0"/>
              <a:t> </a:t>
            </a:r>
            <a:r>
              <a:rPr lang="en-US" b="1" dirty="0" err="1"/>
              <a:t>geleistet</a:t>
            </a:r>
            <a:r>
              <a:rPr lang="en-US" b="1" dirty="0"/>
              <a:t>?</a:t>
            </a:r>
            <a:br>
              <a:rPr lang="en-US" dirty="0"/>
            </a:br>
            <a:r>
              <a:rPr lang="en-US" dirty="0" err="1"/>
              <a:t>Flugblätter</a:t>
            </a:r>
            <a:r>
              <a:rPr lang="en-US" dirty="0"/>
              <a:t> </a:t>
            </a:r>
            <a:r>
              <a:rPr lang="en-US" dirty="0" err="1"/>
              <a:t>produzieren</a:t>
            </a:r>
            <a:r>
              <a:rPr lang="en-US" dirty="0"/>
              <a:t> und </a:t>
            </a:r>
            <a:r>
              <a:rPr lang="en-US" dirty="0" err="1"/>
              <a:t>verteilen</a:t>
            </a:r>
            <a:r>
              <a:rPr lang="en-US" dirty="0"/>
              <a:t>, </a:t>
            </a:r>
            <a:r>
              <a:rPr lang="en-US" dirty="0" err="1"/>
              <a:t>Parolen</a:t>
            </a:r>
            <a:r>
              <a:rPr lang="en-US" dirty="0"/>
              <a:t> an </a:t>
            </a:r>
            <a:r>
              <a:rPr lang="en-US" dirty="0" err="1"/>
              <a:t>Häuserwände</a:t>
            </a:r>
            <a:r>
              <a:rPr lang="en-US" dirty="0"/>
              <a:t> </a:t>
            </a:r>
            <a:r>
              <a:rPr lang="en-US" dirty="0" err="1"/>
              <a:t>schmieren</a:t>
            </a:r>
            <a:r>
              <a:rPr lang="en-US" dirty="0"/>
              <a:t>, </a:t>
            </a:r>
            <a:r>
              <a:rPr lang="en-US" dirty="0" err="1"/>
              <a:t>Widerstandsgruppen</a:t>
            </a:r>
            <a:r>
              <a:rPr lang="en-US" dirty="0"/>
              <a:t> </a:t>
            </a:r>
            <a:r>
              <a:rPr lang="en-US" dirty="0" err="1"/>
              <a:t>organisieren</a:t>
            </a:r>
            <a:r>
              <a:rPr lang="en-US" dirty="0"/>
              <a:t>, </a:t>
            </a:r>
            <a:r>
              <a:rPr lang="en-US" dirty="0" err="1"/>
              <a:t>verschiedene</a:t>
            </a:r>
            <a:r>
              <a:rPr lang="en-US" dirty="0"/>
              <a:t> </a:t>
            </a:r>
            <a:r>
              <a:rPr lang="en-US" dirty="0" err="1"/>
              <a:t>Sabotageakte</a:t>
            </a:r>
            <a:r>
              <a:rPr lang="en-US" dirty="0"/>
              <a:t> </a:t>
            </a:r>
            <a:r>
              <a:rPr lang="en-US" dirty="0" err="1"/>
              <a:t>verüben</a:t>
            </a:r>
            <a:r>
              <a:rPr lang="en-US" dirty="0"/>
              <a:t>, </a:t>
            </a:r>
            <a:r>
              <a:rPr lang="en-US" dirty="0" err="1"/>
              <a:t>Solidarität</a:t>
            </a:r>
            <a:r>
              <a:rPr lang="en-US" dirty="0"/>
              <a:t> </a:t>
            </a:r>
            <a:r>
              <a:rPr lang="en-US" dirty="0" err="1"/>
              <a:t>mit</a:t>
            </a:r>
            <a:r>
              <a:rPr lang="en-US" dirty="0"/>
              <a:t> </a:t>
            </a:r>
            <a:r>
              <a:rPr lang="en-US" dirty="0" err="1"/>
              <a:t>Verfolgten</a:t>
            </a:r>
            <a:r>
              <a:rPr lang="en-US" dirty="0"/>
              <a:t> und </a:t>
            </a:r>
            <a:r>
              <a:rPr lang="en-US" dirty="0" err="1"/>
              <a:t>deren</a:t>
            </a:r>
            <a:r>
              <a:rPr lang="en-US" dirty="0"/>
              <a:t> Schutz, </a:t>
            </a:r>
            <a:r>
              <a:rPr lang="en-US" dirty="0" err="1"/>
              <a:t>Versorgung</a:t>
            </a:r>
            <a:r>
              <a:rPr lang="en-US" dirty="0"/>
              <a:t> von </a:t>
            </a:r>
            <a:r>
              <a:rPr lang="en-US" dirty="0" err="1"/>
              <a:t>Witwen</a:t>
            </a:r>
            <a:r>
              <a:rPr lang="en-US" dirty="0"/>
              <a:t> von </a:t>
            </a:r>
            <a:r>
              <a:rPr lang="en-US" dirty="0" err="1"/>
              <a:t>Widerstandskämpfern</a:t>
            </a:r>
            <a:r>
              <a:rPr lang="en-US" dirty="0"/>
              <a:t>, </a:t>
            </a:r>
            <a:r>
              <a:rPr lang="en-US" dirty="0" err="1"/>
              <a:t>Unterstützung</a:t>
            </a:r>
            <a:r>
              <a:rPr lang="en-US" dirty="0"/>
              <a:t> von </a:t>
            </a:r>
            <a:r>
              <a:rPr lang="en-US" dirty="0" err="1"/>
              <a:t>Partisanen</a:t>
            </a:r>
            <a:r>
              <a:rPr lang="en-US" dirty="0"/>
              <a:t>, </a:t>
            </a:r>
            <a:r>
              <a:rPr lang="en-US" dirty="0" err="1"/>
              <a:t>Partisanenkampf</a:t>
            </a:r>
            <a:endParaRPr lang="en-US" dirty="0"/>
          </a:p>
        </p:txBody>
      </p:sp>
    </p:spTree>
    <p:extLst>
      <p:ext uri="{BB962C8B-B14F-4D97-AF65-F5344CB8AC3E}">
        <p14:creationId xmlns:p14="http://schemas.microsoft.com/office/powerpoint/2010/main" val="204939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3B7A28-E06F-43A4-8C0D-EAC94914DA90}"/>
              </a:ext>
            </a:extLst>
          </p:cNvPr>
          <p:cNvSpPr>
            <a:spLocks noGrp="1"/>
          </p:cNvSpPr>
          <p:nvPr>
            <p:ph type="title"/>
          </p:nvPr>
        </p:nvSpPr>
        <p:spPr/>
        <p:txBody>
          <a:bodyPr/>
          <a:lstStyle/>
          <a:p>
            <a:r>
              <a:rPr lang="en-US" dirty="0" err="1"/>
              <a:t>Widerstand</a:t>
            </a:r>
            <a:r>
              <a:rPr lang="en-US" dirty="0"/>
              <a:t> in </a:t>
            </a:r>
            <a:r>
              <a:rPr lang="en-US" dirty="0" err="1"/>
              <a:t>Österreich</a:t>
            </a:r>
            <a:r>
              <a:rPr lang="en-US" dirty="0"/>
              <a:t> II </a:t>
            </a:r>
            <a:endParaRPr lang="en-AT" dirty="0"/>
          </a:p>
        </p:txBody>
      </p:sp>
      <p:sp>
        <p:nvSpPr>
          <p:cNvPr id="3" name="Inhaltsplatzhalter 2">
            <a:extLst>
              <a:ext uri="{FF2B5EF4-FFF2-40B4-BE49-F238E27FC236}">
                <a16:creationId xmlns:a16="http://schemas.microsoft.com/office/drawing/2014/main" id="{4514C213-91A1-461A-8415-2A0BB4D682A1}"/>
              </a:ext>
            </a:extLst>
          </p:cNvPr>
          <p:cNvSpPr>
            <a:spLocks noGrp="1"/>
          </p:cNvSpPr>
          <p:nvPr>
            <p:ph idx="1"/>
          </p:nvPr>
        </p:nvSpPr>
        <p:spPr/>
        <p:txBody>
          <a:bodyPr>
            <a:normAutofit fontScale="85000" lnSpcReduction="20000"/>
          </a:bodyPr>
          <a:lstStyle/>
          <a:p>
            <a:r>
              <a:rPr lang="en-US" dirty="0" err="1"/>
              <a:t>Widerstand</a:t>
            </a:r>
            <a:r>
              <a:rPr lang="en-US" dirty="0"/>
              <a:t> </a:t>
            </a:r>
            <a:r>
              <a:rPr lang="en-US" dirty="0" err="1"/>
              <a:t>gegen</a:t>
            </a:r>
            <a:r>
              <a:rPr lang="en-US" dirty="0"/>
              <a:t> das </a:t>
            </a:r>
            <a:r>
              <a:rPr lang="en-US" dirty="0" err="1"/>
              <a:t>Dritte</a:t>
            </a:r>
            <a:r>
              <a:rPr lang="en-US" dirty="0"/>
              <a:t> Reich </a:t>
            </a:r>
            <a:r>
              <a:rPr lang="en-US" dirty="0">
                <a:sym typeface="Wingdings" panose="05000000000000000000" pitchFamily="2" charset="2"/>
              </a:rPr>
              <a:t> </a:t>
            </a:r>
            <a:r>
              <a:rPr lang="en-US" dirty="0" err="1">
                <a:sym typeface="Wingdings" panose="05000000000000000000" pitchFamily="2" charset="2"/>
              </a:rPr>
              <a:t>schwierig</a:t>
            </a:r>
            <a:r>
              <a:rPr lang="en-US" dirty="0">
                <a:sym typeface="Wingdings" panose="05000000000000000000" pitchFamily="2" charset="2"/>
              </a:rPr>
              <a:t> und </a:t>
            </a:r>
            <a:r>
              <a:rPr lang="en-US" dirty="0" err="1">
                <a:sym typeface="Wingdings" panose="05000000000000000000" pitchFamily="2" charset="2"/>
              </a:rPr>
              <a:t>gefährlich</a:t>
            </a:r>
            <a:endParaRPr lang="en-US" dirty="0">
              <a:sym typeface="Wingdings" panose="05000000000000000000" pitchFamily="2" charset="2"/>
            </a:endParaRPr>
          </a:p>
          <a:p>
            <a:r>
              <a:rPr lang="en-US" dirty="0">
                <a:sym typeface="Wingdings" panose="05000000000000000000" pitchFamily="2" charset="2"/>
              </a:rPr>
              <a:t>In </a:t>
            </a:r>
            <a:r>
              <a:rPr lang="en-US" dirty="0" err="1">
                <a:sym typeface="Wingdings" panose="05000000000000000000" pitchFamily="2" charset="2"/>
              </a:rPr>
              <a:t>Österreich</a:t>
            </a:r>
            <a:r>
              <a:rPr lang="en-US" dirty="0">
                <a:sym typeface="Wingdings" panose="05000000000000000000" pitchFamily="2" charset="2"/>
              </a:rPr>
              <a:t> </a:t>
            </a:r>
            <a:r>
              <a:rPr lang="en-US" dirty="0" err="1">
                <a:sym typeface="Wingdings" panose="05000000000000000000" pitchFamily="2" charset="2"/>
              </a:rPr>
              <a:t>Antifaschisten</a:t>
            </a:r>
            <a:r>
              <a:rPr lang="en-US" dirty="0">
                <a:sym typeface="Wingdings" panose="05000000000000000000" pitchFamily="2" charset="2"/>
              </a:rPr>
              <a:t> </a:t>
            </a:r>
            <a:r>
              <a:rPr lang="en-US" dirty="0" err="1">
                <a:sym typeface="Wingdings" panose="05000000000000000000" pitchFamily="2" charset="2"/>
              </a:rPr>
              <a:t>schon</a:t>
            </a:r>
            <a:r>
              <a:rPr lang="en-US" dirty="0">
                <a:sym typeface="Wingdings" panose="05000000000000000000" pitchFamily="2" charset="2"/>
              </a:rPr>
              <a:t> 1933 </a:t>
            </a:r>
            <a:r>
              <a:rPr lang="en-US" dirty="0" err="1">
                <a:sym typeface="Wingdings" panose="05000000000000000000" pitchFamily="2" charset="2"/>
              </a:rPr>
              <a:t>im</a:t>
            </a:r>
            <a:r>
              <a:rPr lang="en-US" dirty="0">
                <a:sym typeface="Wingdings" panose="05000000000000000000" pitchFamily="2" charset="2"/>
              </a:rPr>
              <a:t> </a:t>
            </a:r>
            <a:r>
              <a:rPr lang="en-US" dirty="0" err="1">
                <a:sym typeface="Wingdings" panose="05000000000000000000" pitchFamily="2" charset="2"/>
              </a:rPr>
              <a:t>Visier</a:t>
            </a:r>
            <a:r>
              <a:rPr lang="en-US" dirty="0">
                <a:sym typeface="Wingdings" panose="05000000000000000000" pitchFamily="2" charset="2"/>
              </a:rPr>
              <a:t> der </a:t>
            </a:r>
            <a:r>
              <a:rPr lang="en-US" dirty="0" err="1">
                <a:sym typeface="Wingdings" panose="05000000000000000000" pitchFamily="2" charset="2"/>
              </a:rPr>
              <a:t>Behörden</a:t>
            </a:r>
            <a:r>
              <a:rPr lang="en-US" dirty="0">
                <a:sym typeface="Wingdings" panose="05000000000000000000" pitchFamily="2" charset="2"/>
              </a:rPr>
              <a:t> – </a:t>
            </a:r>
            <a:r>
              <a:rPr lang="en-US" dirty="0" err="1">
                <a:sym typeface="Wingdings" panose="05000000000000000000" pitchFamily="2" charset="2"/>
              </a:rPr>
              <a:t>diesselben</a:t>
            </a:r>
            <a:r>
              <a:rPr lang="en-US" dirty="0">
                <a:sym typeface="Wingdings" panose="05000000000000000000" pitchFamily="2" charset="2"/>
              </a:rPr>
              <a:t> Archive, oft </a:t>
            </a:r>
            <a:r>
              <a:rPr lang="en-US" dirty="0" err="1">
                <a:sym typeface="Wingdings" panose="05000000000000000000" pitchFamily="2" charset="2"/>
              </a:rPr>
              <a:t>dasselbe</a:t>
            </a:r>
            <a:r>
              <a:rPr lang="en-US" dirty="0">
                <a:sym typeface="Wingdings" panose="05000000000000000000" pitchFamily="2" charset="2"/>
              </a:rPr>
              <a:t> </a:t>
            </a:r>
            <a:r>
              <a:rPr lang="en-US" dirty="0" err="1">
                <a:sym typeface="Wingdings" panose="05000000000000000000" pitchFamily="2" charset="2"/>
              </a:rPr>
              <a:t>Polizeipersonal</a:t>
            </a:r>
            <a:r>
              <a:rPr lang="en-US" dirty="0">
                <a:sym typeface="Wingdings" panose="05000000000000000000" pitchFamily="2" charset="2"/>
              </a:rPr>
              <a:t>  </a:t>
            </a:r>
            <a:r>
              <a:rPr lang="en-US" dirty="0" err="1">
                <a:sym typeface="Wingdings" panose="05000000000000000000" pitchFamily="2" charset="2"/>
              </a:rPr>
              <a:t>leicht</a:t>
            </a:r>
            <a:r>
              <a:rPr lang="en-US" dirty="0">
                <a:sym typeface="Wingdings" panose="05000000000000000000" pitchFamily="2" charset="2"/>
              </a:rPr>
              <a:t> </a:t>
            </a:r>
            <a:r>
              <a:rPr lang="en-US" dirty="0" err="1">
                <a:sym typeface="Wingdings" panose="05000000000000000000" pitchFamily="2" charset="2"/>
              </a:rPr>
              <a:t>potentielle</a:t>
            </a:r>
            <a:r>
              <a:rPr lang="en-US" dirty="0">
                <a:sym typeface="Wingdings" panose="05000000000000000000" pitchFamily="2" charset="2"/>
              </a:rPr>
              <a:t> </a:t>
            </a:r>
            <a:r>
              <a:rPr lang="en-US" dirty="0" err="1">
                <a:sym typeface="Wingdings" panose="05000000000000000000" pitchFamily="2" charset="2"/>
              </a:rPr>
              <a:t>Widerstandskämpfer:innen</a:t>
            </a:r>
            <a:r>
              <a:rPr lang="en-US" dirty="0">
                <a:sym typeface="Wingdings" panose="05000000000000000000" pitchFamily="2" charset="2"/>
              </a:rPr>
              <a:t> schnell </a:t>
            </a:r>
            <a:r>
              <a:rPr lang="en-US" dirty="0" err="1">
                <a:sym typeface="Wingdings" panose="05000000000000000000" pitchFamily="2" charset="2"/>
              </a:rPr>
              <a:t>auszuschalten</a:t>
            </a:r>
            <a:r>
              <a:rPr lang="en-US" dirty="0">
                <a:sym typeface="Wingdings" panose="05000000000000000000" pitchFamily="2" charset="2"/>
              </a:rPr>
              <a:t>.</a:t>
            </a:r>
          </a:p>
          <a:p>
            <a:r>
              <a:rPr lang="en-US" dirty="0" err="1">
                <a:sym typeface="Wingdings" panose="05000000000000000000" pitchFamily="2" charset="2"/>
              </a:rPr>
              <a:t>Dennoch</a:t>
            </a:r>
            <a:r>
              <a:rPr lang="en-US" dirty="0">
                <a:sym typeface="Wingdings" panose="05000000000000000000" pitchFamily="2" charset="2"/>
              </a:rPr>
              <a:t> von </a:t>
            </a:r>
            <a:r>
              <a:rPr lang="en-US" dirty="0" err="1">
                <a:sym typeface="Wingdings" panose="05000000000000000000" pitchFamily="2" charset="2"/>
              </a:rPr>
              <a:t>verschiedenen</a:t>
            </a:r>
            <a:r>
              <a:rPr lang="en-US" dirty="0">
                <a:sym typeface="Wingdings" panose="05000000000000000000" pitchFamily="2" charset="2"/>
              </a:rPr>
              <a:t> Seiten </a:t>
            </a:r>
            <a:r>
              <a:rPr lang="en-US" dirty="0" err="1">
                <a:sym typeface="Wingdings" panose="05000000000000000000" pitchFamily="2" charset="2"/>
              </a:rPr>
              <a:t>Widerstand</a:t>
            </a:r>
            <a:r>
              <a:rPr lang="en-US" dirty="0">
                <a:sym typeface="Wingdings" panose="05000000000000000000" pitchFamily="2" charset="2"/>
              </a:rPr>
              <a:t> </a:t>
            </a:r>
            <a:r>
              <a:rPr lang="en-US" dirty="0" err="1">
                <a:sym typeface="Wingdings" panose="05000000000000000000" pitchFamily="2" charset="2"/>
              </a:rPr>
              <a:t>gegen</a:t>
            </a:r>
            <a:r>
              <a:rPr lang="en-US" dirty="0">
                <a:sym typeface="Wingdings" panose="05000000000000000000" pitchFamily="2" charset="2"/>
              </a:rPr>
              <a:t> das </a:t>
            </a:r>
            <a:r>
              <a:rPr lang="en-US" dirty="0" err="1">
                <a:sym typeface="Wingdings" panose="05000000000000000000" pitchFamily="2" charset="2"/>
              </a:rPr>
              <a:t>Dritte</a:t>
            </a:r>
            <a:r>
              <a:rPr lang="en-US" dirty="0">
                <a:sym typeface="Wingdings" panose="05000000000000000000" pitchFamily="2" charset="2"/>
              </a:rPr>
              <a:t> Reich und </a:t>
            </a:r>
            <a:r>
              <a:rPr lang="en-US" dirty="0" err="1">
                <a:sym typeface="Wingdings" panose="05000000000000000000" pitchFamily="2" charset="2"/>
              </a:rPr>
              <a:t>auch</a:t>
            </a:r>
            <a:r>
              <a:rPr lang="en-US" dirty="0">
                <a:sym typeface="Wingdings" panose="05000000000000000000" pitchFamily="2" charset="2"/>
              </a:rPr>
              <a:t> </a:t>
            </a:r>
            <a:r>
              <a:rPr lang="en-US" dirty="0" err="1">
                <a:sym typeface="Wingdings" panose="05000000000000000000" pitchFamily="2" charset="2"/>
              </a:rPr>
              <a:t>schon</a:t>
            </a:r>
            <a:r>
              <a:rPr lang="en-US" dirty="0">
                <a:sym typeface="Wingdings" panose="05000000000000000000" pitchFamily="2" charset="2"/>
              </a:rPr>
              <a:t> </a:t>
            </a:r>
            <a:r>
              <a:rPr lang="en-US" dirty="0" err="1">
                <a:sym typeface="Wingdings" panose="05000000000000000000" pitchFamily="2" charset="2"/>
              </a:rPr>
              <a:t>gegen</a:t>
            </a:r>
            <a:r>
              <a:rPr lang="en-US" dirty="0">
                <a:sym typeface="Wingdings" panose="05000000000000000000" pitchFamily="2" charset="2"/>
              </a:rPr>
              <a:t> </a:t>
            </a:r>
            <a:r>
              <a:rPr lang="en-US" dirty="0" err="1">
                <a:sym typeface="Wingdings" panose="05000000000000000000" pitchFamily="2" charset="2"/>
              </a:rPr>
              <a:t>Austrofaschismus</a:t>
            </a:r>
            <a:r>
              <a:rPr lang="en-US" dirty="0">
                <a:sym typeface="Wingdings" panose="05000000000000000000" pitchFamily="2" charset="2"/>
              </a:rPr>
              <a:t> </a:t>
            </a:r>
            <a:r>
              <a:rPr lang="en-US" dirty="0" err="1">
                <a:sym typeface="Wingdings" panose="05000000000000000000" pitchFamily="2" charset="2"/>
              </a:rPr>
              <a:t>geleistet</a:t>
            </a:r>
            <a:r>
              <a:rPr lang="en-US" dirty="0">
                <a:sym typeface="Wingdings" panose="05000000000000000000" pitchFamily="2" charset="2"/>
              </a:rPr>
              <a:t>.</a:t>
            </a:r>
          </a:p>
          <a:p>
            <a:r>
              <a:rPr lang="en-US" b="1" dirty="0">
                <a:sym typeface="Wingdings" panose="05000000000000000000" pitchFamily="2" charset="2"/>
              </a:rPr>
              <a:t>Die </a:t>
            </a:r>
            <a:r>
              <a:rPr lang="en-US" b="1" dirty="0" err="1">
                <a:sym typeface="Wingdings" panose="05000000000000000000" pitchFamily="2" charset="2"/>
              </a:rPr>
              <a:t>bedeutendsten</a:t>
            </a:r>
            <a:r>
              <a:rPr lang="en-US" b="1" dirty="0">
                <a:sym typeface="Wingdings" panose="05000000000000000000" pitchFamily="2" charset="2"/>
              </a:rPr>
              <a:t> </a:t>
            </a:r>
            <a:r>
              <a:rPr lang="en-US" b="1" dirty="0" err="1">
                <a:sym typeface="Wingdings" panose="05000000000000000000" pitchFamily="2" charset="2"/>
              </a:rPr>
              <a:t>Kräfte</a:t>
            </a:r>
            <a:r>
              <a:rPr lang="en-US" b="1" dirty="0">
                <a:sym typeface="Wingdings" panose="05000000000000000000" pitchFamily="2" charset="2"/>
              </a:rPr>
              <a:t> des </a:t>
            </a:r>
            <a:r>
              <a:rPr lang="en-US" b="1" dirty="0" err="1">
                <a:sym typeface="Wingdings" panose="05000000000000000000" pitchFamily="2" charset="2"/>
              </a:rPr>
              <a:t>Widerstandes</a:t>
            </a:r>
            <a:r>
              <a:rPr lang="en-US" b="1" dirty="0">
                <a:sym typeface="Wingdings" panose="05000000000000000000" pitchFamily="2" charset="2"/>
              </a:rPr>
              <a:t> </a:t>
            </a:r>
            <a:r>
              <a:rPr lang="en-US" b="1" dirty="0" err="1">
                <a:sym typeface="Wingdings" panose="05000000000000000000" pitchFamily="2" charset="2"/>
              </a:rPr>
              <a:t>waren</a:t>
            </a:r>
            <a:r>
              <a:rPr lang="en-US" b="1" dirty="0">
                <a:sym typeface="Wingdings" panose="05000000000000000000" pitchFamily="2" charset="2"/>
              </a:rPr>
              <a:t> die </a:t>
            </a:r>
            <a:r>
              <a:rPr lang="en-US" b="1" dirty="0" err="1">
                <a:sym typeface="Wingdings" panose="05000000000000000000" pitchFamily="2" charset="2"/>
              </a:rPr>
              <a:t>Kommunisten</a:t>
            </a:r>
            <a:r>
              <a:rPr lang="en-US" b="1" dirty="0">
                <a:sym typeface="Wingdings" panose="05000000000000000000" pitchFamily="2" charset="2"/>
              </a:rPr>
              <a:t> und die </a:t>
            </a:r>
            <a:r>
              <a:rPr lang="en-US" b="1" dirty="0" err="1">
                <a:sym typeface="Wingdings" panose="05000000000000000000" pitchFamily="2" charset="2"/>
              </a:rPr>
              <a:t>Revolutionären</a:t>
            </a:r>
            <a:r>
              <a:rPr lang="en-US" b="1" dirty="0">
                <a:sym typeface="Wingdings" panose="05000000000000000000" pitchFamily="2" charset="2"/>
              </a:rPr>
              <a:t> </a:t>
            </a:r>
            <a:r>
              <a:rPr lang="en-US" b="1" dirty="0" err="1">
                <a:sym typeface="Wingdings" panose="05000000000000000000" pitchFamily="2" charset="2"/>
              </a:rPr>
              <a:t>Sozialisten</a:t>
            </a:r>
            <a:r>
              <a:rPr lang="en-US" b="1" dirty="0">
                <a:sym typeface="Wingdings" panose="05000000000000000000" pitchFamily="2" charset="2"/>
              </a:rPr>
              <a:t> </a:t>
            </a:r>
            <a:r>
              <a:rPr lang="en-US" dirty="0">
                <a:sym typeface="Wingdings" panose="05000000000000000000" pitchFamily="2" charset="2"/>
              </a:rPr>
              <a:t>– </a:t>
            </a:r>
            <a:r>
              <a:rPr lang="en-US" dirty="0" err="1">
                <a:sym typeface="Wingdings" panose="05000000000000000000" pitchFamily="2" charset="2"/>
              </a:rPr>
              <a:t>aber</a:t>
            </a:r>
            <a:r>
              <a:rPr lang="en-US" dirty="0">
                <a:sym typeface="Wingdings" panose="05000000000000000000" pitchFamily="2" charset="2"/>
              </a:rPr>
              <a:t> </a:t>
            </a:r>
            <a:r>
              <a:rPr lang="en-US" dirty="0" err="1">
                <a:sym typeface="Wingdings" panose="05000000000000000000" pitchFamily="2" charset="2"/>
              </a:rPr>
              <a:t>auch</a:t>
            </a:r>
            <a:r>
              <a:rPr lang="en-US" dirty="0">
                <a:sym typeface="Wingdings" panose="05000000000000000000" pitchFamily="2" charset="2"/>
              </a:rPr>
              <a:t> </a:t>
            </a:r>
            <a:r>
              <a:rPr lang="en-US" dirty="0" err="1">
                <a:sym typeface="Wingdings" panose="05000000000000000000" pitchFamily="2" charset="2"/>
              </a:rPr>
              <a:t>Widerstand</a:t>
            </a:r>
            <a:r>
              <a:rPr lang="en-US" dirty="0">
                <a:sym typeface="Wingdings" panose="05000000000000000000" pitchFamily="2" charset="2"/>
              </a:rPr>
              <a:t> </a:t>
            </a:r>
            <a:r>
              <a:rPr lang="en-US" dirty="0" err="1">
                <a:sym typeface="Wingdings" panose="05000000000000000000" pitchFamily="2" charset="2"/>
              </a:rPr>
              <a:t>aus</a:t>
            </a:r>
            <a:r>
              <a:rPr lang="en-US" dirty="0">
                <a:sym typeface="Wingdings" panose="05000000000000000000" pitchFamily="2" charset="2"/>
              </a:rPr>
              <a:t> </a:t>
            </a:r>
            <a:r>
              <a:rPr lang="en-US" dirty="0" err="1">
                <a:sym typeface="Wingdings" panose="05000000000000000000" pitchFamily="2" charset="2"/>
              </a:rPr>
              <a:t>anderen</a:t>
            </a:r>
            <a:r>
              <a:rPr lang="en-US" dirty="0">
                <a:sym typeface="Wingdings" panose="05000000000000000000" pitchFamily="2" charset="2"/>
              </a:rPr>
              <a:t> </a:t>
            </a:r>
            <a:r>
              <a:rPr lang="en-US" dirty="0" err="1">
                <a:sym typeface="Wingdings" panose="05000000000000000000" pitchFamily="2" charset="2"/>
              </a:rPr>
              <a:t>Reihen</a:t>
            </a:r>
            <a:r>
              <a:rPr lang="en-US" dirty="0">
                <a:sym typeface="Wingdings" panose="05000000000000000000" pitchFamily="2" charset="2"/>
              </a:rPr>
              <a:t> (</a:t>
            </a:r>
            <a:r>
              <a:rPr lang="en-US" dirty="0" err="1">
                <a:sym typeface="Wingdings" panose="05000000000000000000" pitchFamily="2" charset="2"/>
              </a:rPr>
              <a:t>Christlichsoziale</a:t>
            </a:r>
            <a:r>
              <a:rPr lang="en-US" dirty="0">
                <a:sym typeface="Wingdings" panose="05000000000000000000" pitchFamily="2" charset="2"/>
              </a:rPr>
              <a:t>, </a:t>
            </a:r>
            <a:r>
              <a:rPr lang="en-US" dirty="0" err="1">
                <a:sym typeface="Wingdings" panose="05000000000000000000" pitchFamily="2" charset="2"/>
              </a:rPr>
              <a:t>Monarchisten</a:t>
            </a:r>
            <a:r>
              <a:rPr lang="en-US" dirty="0">
                <a:sym typeface="Wingdings" panose="05000000000000000000" pitchFamily="2" charset="2"/>
              </a:rPr>
              <a:t>, Priester)</a:t>
            </a:r>
          </a:p>
          <a:p>
            <a:r>
              <a:rPr lang="en-US" dirty="0" err="1">
                <a:sym typeface="Wingdings" panose="05000000000000000000" pitchFamily="2" charset="2"/>
              </a:rPr>
              <a:t>Außerdem</a:t>
            </a:r>
            <a:r>
              <a:rPr lang="en-US" dirty="0">
                <a:sym typeface="Wingdings" panose="05000000000000000000" pitchFamily="2" charset="2"/>
              </a:rPr>
              <a:t> </a:t>
            </a:r>
            <a:r>
              <a:rPr lang="en-US" dirty="0" err="1">
                <a:sym typeface="Wingdings" panose="05000000000000000000" pitchFamily="2" charset="2"/>
              </a:rPr>
              <a:t>kämpften</a:t>
            </a:r>
            <a:r>
              <a:rPr lang="en-US" dirty="0">
                <a:sym typeface="Wingdings" panose="05000000000000000000" pitchFamily="2" charset="2"/>
              </a:rPr>
              <a:t> auf dem </a:t>
            </a:r>
            <a:r>
              <a:rPr lang="en-US" dirty="0" err="1">
                <a:sym typeface="Wingdings" panose="05000000000000000000" pitchFamily="2" charset="2"/>
              </a:rPr>
              <a:t>Gebiet</a:t>
            </a:r>
            <a:r>
              <a:rPr lang="en-US" dirty="0">
                <a:sym typeface="Wingdings" panose="05000000000000000000" pitchFamily="2" charset="2"/>
              </a:rPr>
              <a:t> des </a:t>
            </a:r>
            <a:r>
              <a:rPr lang="en-US" dirty="0" err="1">
                <a:sym typeface="Wingdings" panose="05000000000000000000" pitchFamily="2" charset="2"/>
              </a:rPr>
              <a:t>späteren</a:t>
            </a:r>
            <a:r>
              <a:rPr lang="en-US" dirty="0">
                <a:sym typeface="Wingdings" panose="05000000000000000000" pitchFamily="2" charset="2"/>
              </a:rPr>
              <a:t> </a:t>
            </a:r>
            <a:r>
              <a:rPr lang="en-US" dirty="0" err="1">
                <a:sym typeface="Wingdings" panose="05000000000000000000" pitchFamily="2" charset="2"/>
              </a:rPr>
              <a:t>Jugoslawien</a:t>
            </a:r>
            <a:r>
              <a:rPr lang="en-US" dirty="0">
                <a:sym typeface="Wingdings" panose="05000000000000000000" pitchFamily="2" charset="2"/>
              </a:rPr>
              <a:t> </a:t>
            </a:r>
            <a:r>
              <a:rPr lang="en-US" dirty="0" err="1">
                <a:sym typeface="Wingdings" panose="05000000000000000000" pitchFamily="2" charset="2"/>
              </a:rPr>
              <a:t>fünf</a:t>
            </a:r>
            <a:r>
              <a:rPr lang="en-US" dirty="0">
                <a:sym typeface="Wingdings" panose="05000000000000000000" pitchFamily="2" charset="2"/>
              </a:rPr>
              <a:t> </a:t>
            </a:r>
            <a:r>
              <a:rPr lang="en-US" dirty="0" err="1">
                <a:sym typeface="Wingdings" panose="05000000000000000000" pitchFamily="2" charset="2"/>
              </a:rPr>
              <a:t>Bataillone</a:t>
            </a:r>
            <a:r>
              <a:rPr lang="en-US" dirty="0">
                <a:sym typeface="Wingdings" panose="05000000000000000000" pitchFamily="2" charset="2"/>
              </a:rPr>
              <a:t> (</a:t>
            </a:r>
            <a:r>
              <a:rPr lang="en-US" dirty="0" err="1">
                <a:sym typeface="Wingdings" panose="05000000000000000000" pitchFamily="2" charset="2"/>
              </a:rPr>
              <a:t>jeweils</a:t>
            </a:r>
            <a:r>
              <a:rPr lang="en-US" dirty="0">
                <a:sym typeface="Wingdings" panose="05000000000000000000" pitchFamily="2" charset="2"/>
              </a:rPr>
              <a:t> </a:t>
            </a:r>
            <a:r>
              <a:rPr lang="en-US" dirty="0" err="1">
                <a:sym typeface="Wingdings" panose="05000000000000000000" pitchFamily="2" charset="2"/>
              </a:rPr>
              <a:t>mehrere</a:t>
            </a:r>
            <a:r>
              <a:rPr lang="en-US" dirty="0">
                <a:sym typeface="Wingdings" panose="05000000000000000000" pitchFamily="2" charset="2"/>
              </a:rPr>
              <a:t> </a:t>
            </a:r>
            <a:r>
              <a:rPr lang="en-US" dirty="0" err="1">
                <a:sym typeface="Wingdings" panose="05000000000000000000" pitchFamily="2" charset="2"/>
              </a:rPr>
              <a:t>hundert</a:t>
            </a:r>
            <a:r>
              <a:rPr lang="en-US" dirty="0">
                <a:sym typeface="Wingdings" panose="05000000000000000000" pitchFamily="2" charset="2"/>
              </a:rPr>
              <a:t>) </a:t>
            </a:r>
            <a:r>
              <a:rPr lang="en-US" dirty="0" err="1">
                <a:sym typeface="Wingdings" panose="05000000000000000000" pitchFamily="2" charset="2"/>
              </a:rPr>
              <a:t>Partisanen</a:t>
            </a:r>
            <a:endParaRPr lang="en-US" dirty="0">
              <a:sym typeface="Wingdings" panose="05000000000000000000" pitchFamily="2" charset="2"/>
            </a:endParaRPr>
          </a:p>
          <a:p>
            <a:r>
              <a:rPr lang="en-US" dirty="0">
                <a:sym typeface="Wingdings" panose="05000000000000000000" pitchFamily="2" charset="2"/>
              </a:rPr>
              <a:t>In der </a:t>
            </a:r>
            <a:r>
              <a:rPr lang="en-US" dirty="0" err="1">
                <a:sym typeface="Wingdings" panose="05000000000000000000" pitchFamily="2" charset="2"/>
              </a:rPr>
              <a:t>Endphase</a:t>
            </a:r>
            <a:r>
              <a:rPr lang="en-US" dirty="0">
                <a:sym typeface="Wingdings" panose="05000000000000000000" pitchFamily="2" charset="2"/>
              </a:rPr>
              <a:t> des </a:t>
            </a:r>
            <a:r>
              <a:rPr lang="en-US" dirty="0" err="1">
                <a:sym typeface="Wingdings" panose="05000000000000000000" pitchFamily="2" charset="2"/>
              </a:rPr>
              <a:t>Krieges</a:t>
            </a:r>
            <a:r>
              <a:rPr lang="en-US" dirty="0">
                <a:sym typeface="Wingdings" panose="05000000000000000000" pitchFamily="2" charset="2"/>
              </a:rPr>
              <a:t> </a:t>
            </a:r>
            <a:r>
              <a:rPr lang="en-US" dirty="0" err="1">
                <a:sym typeface="Wingdings" panose="05000000000000000000" pitchFamily="2" charset="2"/>
              </a:rPr>
              <a:t>Kritik</a:t>
            </a:r>
            <a:r>
              <a:rPr lang="en-US" dirty="0">
                <a:sym typeface="Wingdings" panose="05000000000000000000" pitchFamily="2" charset="2"/>
              </a:rPr>
              <a:t> am </a:t>
            </a:r>
            <a:r>
              <a:rPr lang="en-US" dirty="0" err="1">
                <a:sym typeface="Wingdings" panose="05000000000000000000" pitchFamily="2" charset="2"/>
              </a:rPr>
              <a:t>Dritten</a:t>
            </a:r>
            <a:r>
              <a:rPr lang="en-US" dirty="0">
                <a:sym typeface="Wingdings" panose="05000000000000000000" pitchFamily="2" charset="2"/>
              </a:rPr>
              <a:t> Reich </a:t>
            </a:r>
            <a:r>
              <a:rPr lang="en-US" dirty="0" err="1">
                <a:sym typeface="Wingdings" panose="05000000000000000000" pitchFamily="2" charset="2"/>
              </a:rPr>
              <a:t>stärker</a:t>
            </a:r>
            <a:r>
              <a:rPr lang="en-US" dirty="0">
                <a:sym typeface="Wingdings" panose="05000000000000000000" pitchFamily="2" charset="2"/>
              </a:rPr>
              <a:t>, </a:t>
            </a:r>
            <a:r>
              <a:rPr lang="en-US" dirty="0" err="1">
                <a:sym typeface="Wingdings" panose="05000000000000000000" pitchFamily="2" charset="2"/>
              </a:rPr>
              <a:t>patriotische</a:t>
            </a:r>
            <a:r>
              <a:rPr lang="en-US" dirty="0">
                <a:sym typeface="Wingdings" panose="05000000000000000000" pitchFamily="2" charset="2"/>
              </a:rPr>
              <a:t> </a:t>
            </a:r>
            <a:r>
              <a:rPr lang="en-US" dirty="0" err="1">
                <a:sym typeface="Wingdings" panose="05000000000000000000" pitchFamily="2" charset="2"/>
              </a:rPr>
              <a:t>militante</a:t>
            </a:r>
            <a:r>
              <a:rPr lang="en-US" dirty="0">
                <a:sym typeface="Wingdings" panose="05000000000000000000" pitchFamily="2" charset="2"/>
              </a:rPr>
              <a:t> Gruppen </a:t>
            </a:r>
            <a:r>
              <a:rPr lang="en-US" dirty="0" err="1">
                <a:sym typeface="Wingdings" panose="05000000000000000000" pitchFamily="2" charset="2"/>
              </a:rPr>
              <a:t>bildeten</a:t>
            </a:r>
            <a:r>
              <a:rPr lang="en-US" dirty="0">
                <a:sym typeface="Wingdings" panose="05000000000000000000" pitchFamily="2" charset="2"/>
              </a:rPr>
              <a:t> </a:t>
            </a:r>
            <a:r>
              <a:rPr lang="en-US" dirty="0" err="1">
                <a:sym typeface="Wingdings" panose="05000000000000000000" pitchFamily="2" charset="2"/>
              </a:rPr>
              <a:t>sich</a:t>
            </a:r>
            <a:r>
              <a:rPr lang="en-US" dirty="0">
                <a:sym typeface="Wingdings" panose="05000000000000000000" pitchFamily="2" charset="2"/>
              </a:rPr>
              <a:t> – die </a:t>
            </a:r>
            <a:r>
              <a:rPr lang="en-US" dirty="0" err="1">
                <a:sym typeface="Wingdings" panose="05000000000000000000" pitchFamily="2" charset="2"/>
              </a:rPr>
              <a:t>wichtigste</a:t>
            </a:r>
            <a:r>
              <a:rPr lang="en-US" dirty="0">
                <a:sym typeface="Wingdings" panose="05000000000000000000" pitchFamily="2" charset="2"/>
              </a:rPr>
              <a:t> </a:t>
            </a:r>
            <a:r>
              <a:rPr lang="en-US" dirty="0" err="1">
                <a:sym typeface="Wingdings" panose="05000000000000000000" pitchFamily="2" charset="2"/>
              </a:rPr>
              <a:t>davon</a:t>
            </a:r>
            <a:r>
              <a:rPr lang="en-US" dirty="0">
                <a:sym typeface="Wingdings" panose="05000000000000000000" pitchFamily="2" charset="2"/>
              </a:rPr>
              <a:t> war O5</a:t>
            </a:r>
            <a:endParaRPr lang="en-AT" dirty="0"/>
          </a:p>
        </p:txBody>
      </p:sp>
      <p:sp>
        <p:nvSpPr>
          <p:cNvPr id="4" name="Textfeld 3">
            <a:extLst>
              <a:ext uri="{FF2B5EF4-FFF2-40B4-BE49-F238E27FC236}">
                <a16:creationId xmlns:a16="http://schemas.microsoft.com/office/drawing/2014/main" id="{4E43349F-F081-4EE9-A428-CEFE7070E2F0}"/>
              </a:ext>
            </a:extLst>
          </p:cNvPr>
          <p:cNvSpPr txBox="1"/>
          <p:nvPr/>
        </p:nvSpPr>
        <p:spPr>
          <a:xfrm>
            <a:off x="4043362" y="6297613"/>
            <a:ext cx="4105275" cy="369332"/>
          </a:xfrm>
          <a:prstGeom prst="rect">
            <a:avLst/>
          </a:prstGeom>
          <a:noFill/>
        </p:spPr>
        <p:txBody>
          <a:bodyPr wrap="square" rtlCol="0">
            <a:spAutoFit/>
          </a:bodyPr>
          <a:lstStyle/>
          <a:p>
            <a:r>
              <a:rPr lang="en-US" dirty="0" err="1"/>
              <a:t>Vocelka</a:t>
            </a:r>
            <a:r>
              <a:rPr lang="en-US" dirty="0"/>
              <a:t>, Karl: </a:t>
            </a:r>
            <a:r>
              <a:rPr lang="en-US" dirty="0" err="1"/>
              <a:t>Österreichische</a:t>
            </a:r>
            <a:r>
              <a:rPr lang="en-US" dirty="0"/>
              <a:t> </a:t>
            </a:r>
            <a:r>
              <a:rPr lang="en-US" dirty="0" err="1"/>
              <a:t>Geschichte</a:t>
            </a:r>
            <a:endParaRPr lang="en-AT" dirty="0"/>
          </a:p>
        </p:txBody>
      </p:sp>
    </p:spTree>
    <p:extLst>
      <p:ext uri="{BB962C8B-B14F-4D97-AF65-F5344CB8AC3E}">
        <p14:creationId xmlns:p14="http://schemas.microsoft.com/office/powerpoint/2010/main" val="1561308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F17E39-EF4F-4471-910F-588778FB80FE}"/>
              </a:ext>
            </a:extLst>
          </p:cNvPr>
          <p:cNvSpPr>
            <a:spLocks noGrp="1"/>
          </p:cNvSpPr>
          <p:nvPr>
            <p:ph type="title"/>
          </p:nvPr>
        </p:nvSpPr>
        <p:spPr/>
        <p:txBody>
          <a:bodyPr/>
          <a:lstStyle/>
          <a:p>
            <a:r>
              <a:rPr lang="en-US" dirty="0" err="1"/>
              <a:t>Widerstand</a:t>
            </a:r>
            <a:r>
              <a:rPr lang="en-US" dirty="0"/>
              <a:t> in </a:t>
            </a:r>
            <a:r>
              <a:rPr lang="en-US" dirty="0" err="1"/>
              <a:t>Österreich</a:t>
            </a:r>
            <a:r>
              <a:rPr lang="en-US" dirty="0"/>
              <a:t> III</a:t>
            </a:r>
            <a:endParaRPr lang="en-AT" dirty="0"/>
          </a:p>
        </p:txBody>
      </p:sp>
      <p:sp>
        <p:nvSpPr>
          <p:cNvPr id="3" name="Inhaltsplatzhalter 2">
            <a:extLst>
              <a:ext uri="{FF2B5EF4-FFF2-40B4-BE49-F238E27FC236}">
                <a16:creationId xmlns:a16="http://schemas.microsoft.com/office/drawing/2014/main" id="{71BE0579-011D-45C8-8A1C-12814B143759}"/>
              </a:ext>
            </a:extLst>
          </p:cNvPr>
          <p:cNvSpPr>
            <a:spLocks noGrp="1"/>
          </p:cNvSpPr>
          <p:nvPr>
            <p:ph idx="1"/>
          </p:nvPr>
        </p:nvSpPr>
        <p:spPr/>
        <p:txBody>
          <a:bodyPr>
            <a:normAutofit fontScale="85000" lnSpcReduction="10000"/>
          </a:bodyPr>
          <a:lstStyle/>
          <a:p>
            <a:r>
              <a:rPr lang="en-US" dirty="0" err="1"/>
              <a:t>Mehrheit</a:t>
            </a:r>
            <a:r>
              <a:rPr lang="en-US" dirty="0"/>
              <a:t> der </a:t>
            </a:r>
            <a:r>
              <a:rPr lang="en-US" dirty="0" err="1"/>
              <a:t>Bevölkerung</a:t>
            </a:r>
            <a:r>
              <a:rPr lang="en-US" dirty="0"/>
              <a:t> </a:t>
            </a:r>
            <a:r>
              <a:rPr lang="en-US" dirty="0" err="1"/>
              <a:t>reagierte</a:t>
            </a:r>
            <a:r>
              <a:rPr lang="en-US" dirty="0"/>
              <a:t> </a:t>
            </a:r>
            <a:r>
              <a:rPr lang="en-US" dirty="0" err="1"/>
              <a:t>eher</a:t>
            </a:r>
            <a:r>
              <a:rPr lang="en-US" dirty="0"/>
              <a:t> </a:t>
            </a:r>
            <a:r>
              <a:rPr lang="en-US" dirty="0" err="1"/>
              <a:t>mit</a:t>
            </a:r>
            <a:r>
              <a:rPr lang="en-US" dirty="0"/>
              <a:t> Integration und </a:t>
            </a:r>
            <a:r>
              <a:rPr lang="en-US" dirty="0" err="1"/>
              <a:t>Anpassung</a:t>
            </a:r>
            <a:r>
              <a:rPr lang="en-US" dirty="0"/>
              <a:t>, </a:t>
            </a:r>
            <a:r>
              <a:rPr lang="en-US" dirty="0" err="1"/>
              <a:t>weniger</a:t>
            </a:r>
            <a:r>
              <a:rPr lang="en-US" dirty="0"/>
              <a:t> </a:t>
            </a:r>
            <a:r>
              <a:rPr lang="en-US" dirty="0" err="1"/>
              <a:t>mit</a:t>
            </a:r>
            <a:r>
              <a:rPr lang="en-US" dirty="0"/>
              <a:t> </a:t>
            </a:r>
            <a:r>
              <a:rPr lang="en-US" dirty="0" err="1"/>
              <a:t>Verweigerung</a:t>
            </a:r>
            <a:r>
              <a:rPr lang="en-US" dirty="0"/>
              <a:t> und </a:t>
            </a:r>
            <a:r>
              <a:rPr lang="en-US" dirty="0" err="1"/>
              <a:t>noch</a:t>
            </a:r>
            <a:r>
              <a:rPr lang="en-US" dirty="0"/>
              <a:t> </a:t>
            </a:r>
            <a:r>
              <a:rPr lang="en-US" dirty="0" err="1"/>
              <a:t>weniger</a:t>
            </a:r>
            <a:r>
              <a:rPr lang="en-US" dirty="0"/>
              <a:t> </a:t>
            </a:r>
            <a:r>
              <a:rPr lang="en-US" dirty="0" err="1"/>
              <a:t>mit</a:t>
            </a:r>
            <a:r>
              <a:rPr lang="en-US" dirty="0"/>
              <a:t> Opposition </a:t>
            </a:r>
          </a:p>
          <a:p>
            <a:r>
              <a:rPr lang="en-US" dirty="0" err="1">
                <a:sym typeface="Wingdings" panose="05000000000000000000" pitchFamily="2" charset="2"/>
              </a:rPr>
              <a:t>Mehrheit</a:t>
            </a:r>
            <a:r>
              <a:rPr lang="en-US" dirty="0">
                <a:sym typeface="Wingdings" panose="05000000000000000000" pitchFamily="2" charset="2"/>
              </a:rPr>
              <a:t>  Krieg </a:t>
            </a:r>
            <a:r>
              <a:rPr lang="en-US" dirty="0" err="1">
                <a:sym typeface="Wingdings" panose="05000000000000000000" pitchFamily="2" charset="2"/>
              </a:rPr>
              <a:t>über</a:t>
            </a:r>
            <a:r>
              <a:rPr lang="en-US" dirty="0">
                <a:sym typeface="Wingdings" panose="05000000000000000000" pitchFamily="2" charset="2"/>
              </a:rPr>
              <a:t> </a:t>
            </a:r>
            <a:r>
              <a:rPr lang="en-US" dirty="0" err="1">
                <a:sym typeface="Wingdings" panose="05000000000000000000" pitchFamily="2" charset="2"/>
              </a:rPr>
              <a:t>sich</a:t>
            </a:r>
            <a:r>
              <a:rPr lang="en-US" dirty="0">
                <a:sym typeface="Wingdings" panose="05000000000000000000" pitchFamily="2" charset="2"/>
              </a:rPr>
              <a:t> </a:t>
            </a:r>
            <a:r>
              <a:rPr lang="en-US" dirty="0" err="1">
                <a:sym typeface="Wingdings" panose="05000000000000000000" pitchFamily="2" charset="2"/>
              </a:rPr>
              <a:t>ergehen</a:t>
            </a:r>
            <a:r>
              <a:rPr lang="en-US" dirty="0">
                <a:sym typeface="Wingdings" panose="05000000000000000000" pitchFamily="2" charset="2"/>
              </a:rPr>
              <a:t> </a:t>
            </a:r>
            <a:r>
              <a:rPr lang="en-US" dirty="0" err="1">
                <a:sym typeface="Wingdings" panose="05000000000000000000" pitchFamily="2" charset="2"/>
              </a:rPr>
              <a:t>lassen</a:t>
            </a:r>
            <a:r>
              <a:rPr lang="en-US" dirty="0">
                <a:sym typeface="Wingdings" panose="05000000000000000000" pitchFamily="2" charset="2"/>
              </a:rPr>
              <a:t> und </a:t>
            </a:r>
            <a:r>
              <a:rPr lang="en-US" dirty="0" err="1">
                <a:sym typeface="Wingdings" panose="05000000000000000000" pitchFamily="2" charset="2"/>
              </a:rPr>
              <a:t>Unwillen</a:t>
            </a:r>
            <a:r>
              <a:rPr lang="en-US" dirty="0">
                <a:sym typeface="Wingdings" panose="05000000000000000000" pitchFamily="2" charset="2"/>
              </a:rPr>
              <a:t> </a:t>
            </a:r>
            <a:r>
              <a:rPr lang="en-US" dirty="0" err="1">
                <a:sym typeface="Wingdings" panose="05000000000000000000" pitchFamily="2" charset="2"/>
              </a:rPr>
              <a:t>im</a:t>
            </a:r>
            <a:r>
              <a:rPr lang="en-US" dirty="0">
                <a:sym typeface="Wingdings" panose="05000000000000000000" pitchFamily="2" charset="2"/>
              </a:rPr>
              <a:t> </a:t>
            </a:r>
            <a:r>
              <a:rPr lang="en-US" dirty="0" err="1">
                <a:sym typeface="Wingdings" panose="05000000000000000000" pitchFamily="2" charset="2"/>
              </a:rPr>
              <a:t>privaten</a:t>
            </a:r>
            <a:r>
              <a:rPr lang="en-US" dirty="0">
                <a:sym typeface="Wingdings" panose="05000000000000000000" pitchFamily="2" charset="2"/>
              </a:rPr>
              <a:t> </a:t>
            </a:r>
            <a:r>
              <a:rPr lang="en-US" dirty="0" err="1">
                <a:sym typeface="Wingdings" panose="05000000000000000000" pitchFamily="2" charset="2"/>
              </a:rPr>
              <a:t>Umfeld</a:t>
            </a:r>
            <a:r>
              <a:rPr lang="en-US" dirty="0">
                <a:sym typeface="Wingdings" panose="05000000000000000000" pitchFamily="2" charset="2"/>
              </a:rPr>
              <a:t> </a:t>
            </a:r>
            <a:r>
              <a:rPr lang="en-US" dirty="0" err="1">
                <a:sym typeface="Wingdings" panose="05000000000000000000" pitchFamily="2" charset="2"/>
              </a:rPr>
              <a:t>artikuliert</a:t>
            </a:r>
            <a:r>
              <a:rPr lang="en-US" dirty="0">
                <a:sym typeface="Wingdings" panose="05000000000000000000" pitchFamily="2" charset="2"/>
              </a:rPr>
              <a:t>.</a:t>
            </a:r>
          </a:p>
          <a:p>
            <a:r>
              <a:rPr lang="en-US" dirty="0" err="1">
                <a:sym typeface="Wingdings" panose="05000000000000000000" pitchFamily="2" charset="2"/>
              </a:rPr>
              <a:t>Minderheit</a:t>
            </a:r>
            <a:r>
              <a:rPr lang="en-US" dirty="0">
                <a:sym typeface="Wingdings" panose="05000000000000000000" pitchFamily="2" charset="2"/>
              </a:rPr>
              <a:t>, die </a:t>
            </a:r>
            <a:r>
              <a:rPr lang="en-US" dirty="0" err="1">
                <a:sym typeface="Wingdings" panose="05000000000000000000" pitchFamily="2" charset="2"/>
              </a:rPr>
              <a:t>politisch-militärischen</a:t>
            </a:r>
            <a:r>
              <a:rPr lang="en-US" dirty="0">
                <a:sym typeface="Wingdings" panose="05000000000000000000" pitchFamily="2" charset="2"/>
              </a:rPr>
              <a:t> </a:t>
            </a:r>
            <a:r>
              <a:rPr lang="en-US" dirty="0" err="1">
                <a:sym typeface="Wingdings" panose="05000000000000000000" pitchFamily="2" charset="2"/>
              </a:rPr>
              <a:t>Widerstand</a:t>
            </a:r>
            <a:r>
              <a:rPr lang="en-US" dirty="0">
                <a:sym typeface="Wingdings" panose="05000000000000000000" pitchFamily="2" charset="2"/>
              </a:rPr>
              <a:t> </a:t>
            </a:r>
            <a:r>
              <a:rPr lang="en-US" dirty="0" err="1">
                <a:sym typeface="Wingdings" panose="05000000000000000000" pitchFamily="2" charset="2"/>
              </a:rPr>
              <a:t>geleistet</a:t>
            </a:r>
            <a:r>
              <a:rPr lang="en-US" dirty="0">
                <a:sym typeface="Wingdings" panose="05000000000000000000" pitchFamily="2" charset="2"/>
              </a:rPr>
              <a:t> hat;  </a:t>
            </a:r>
            <a:r>
              <a:rPr lang="en-US" dirty="0" err="1">
                <a:sym typeface="Wingdings" panose="05000000000000000000" pitchFamily="2" charset="2"/>
              </a:rPr>
              <a:t>Widerstand</a:t>
            </a:r>
            <a:r>
              <a:rPr lang="en-US" dirty="0">
                <a:sym typeface="Wingdings" panose="05000000000000000000" pitchFamily="2" charset="2"/>
              </a:rPr>
              <a:t> </a:t>
            </a:r>
            <a:r>
              <a:rPr lang="en-US" dirty="0" err="1">
                <a:sym typeface="Wingdings" panose="05000000000000000000" pitchFamily="2" charset="2"/>
              </a:rPr>
              <a:t>wurde</a:t>
            </a:r>
            <a:r>
              <a:rPr lang="en-US" dirty="0">
                <a:sym typeface="Wingdings" panose="05000000000000000000" pitchFamily="2" charset="2"/>
              </a:rPr>
              <a:t> </a:t>
            </a:r>
            <a:r>
              <a:rPr lang="en-US" dirty="0" err="1">
                <a:sym typeface="Wingdings" panose="05000000000000000000" pitchFamily="2" charset="2"/>
              </a:rPr>
              <a:t>stärker</a:t>
            </a:r>
            <a:r>
              <a:rPr lang="en-US" dirty="0">
                <a:sym typeface="Wingdings" panose="05000000000000000000" pitchFamily="2" charset="2"/>
              </a:rPr>
              <a:t>, je </a:t>
            </a:r>
            <a:r>
              <a:rPr lang="en-US" dirty="0" err="1">
                <a:sym typeface="Wingdings" panose="05000000000000000000" pitchFamily="2" charset="2"/>
              </a:rPr>
              <a:t>länger</a:t>
            </a:r>
            <a:r>
              <a:rPr lang="en-US" dirty="0">
                <a:sym typeface="Wingdings" panose="05000000000000000000" pitchFamily="2" charset="2"/>
              </a:rPr>
              <a:t> der Krieg, je </a:t>
            </a:r>
            <a:r>
              <a:rPr lang="en-US" dirty="0" err="1">
                <a:sym typeface="Wingdings" panose="05000000000000000000" pitchFamily="2" charset="2"/>
              </a:rPr>
              <a:t>sichtbarer</a:t>
            </a:r>
            <a:r>
              <a:rPr lang="en-US" dirty="0">
                <a:sym typeface="Wingdings" panose="05000000000000000000" pitchFamily="2" charset="2"/>
              </a:rPr>
              <a:t> der </a:t>
            </a:r>
            <a:r>
              <a:rPr lang="en-US" dirty="0" err="1">
                <a:sym typeface="Wingdings" panose="05000000000000000000" pitchFamily="2" charset="2"/>
              </a:rPr>
              <a:t>Völkermord</a:t>
            </a:r>
            <a:r>
              <a:rPr lang="en-US" dirty="0">
                <a:sym typeface="Wingdings" panose="05000000000000000000" pitchFamily="2" charset="2"/>
              </a:rPr>
              <a:t> war.</a:t>
            </a:r>
          </a:p>
          <a:p>
            <a:r>
              <a:rPr lang="en-US" dirty="0" err="1">
                <a:sym typeface="Wingdings" panose="05000000000000000000" pitchFamily="2" charset="2"/>
              </a:rPr>
              <a:t>Fülle</a:t>
            </a:r>
            <a:r>
              <a:rPr lang="en-US" dirty="0">
                <a:sym typeface="Wingdings" panose="05000000000000000000" pitchFamily="2" charset="2"/>
              </a:rPr>
              <a:t> von </a:t>
            </a:r>
            <a:r>
              <a:rPr lang="en-US" dirty="0" err="1">
                <a:sym typeface="Wingdings" panose="05000000000000000000" pitchFamily="2" charset="2"/>
              </a:rPr>
              <a:t>individuellen</a:t>
            </a:r>
            <a:r>
              <a:rPr lang="en-US" dirty="0">
                <a:sym typeface="Wingdings" panose="05000000000000000000" pitchFamily="2" charset="2"/>
              </a:rPr>
              <a:t> </a:t>
            </a:r>
            <a:r>
              <a:rPr lang="en-US" dirty="0" err="1">
                <a:sym typeface="Wingdings" panose="05000000000000000000" pitchFamily="2" charset="2"/>
              </a:rPr>
              <a:t>Verhaltensweisen</a:t>
            </a:r>
            <a:r>
              <a:rPr lang="en-US" dirty="0">
                <a:sym typeface="Wingdings" panose="05000000000000000000" pitchFamily="2" charset="2"/>
              </a:rPr>
              <a:t>, die </a:t>
            </a:r>
            <a:r>
              <a:rPr lang="en-US" dirty="0" err="1">
                <a:sym typeface="Wingdings" panose="05000000000000000000" pitchFamily="2" charset="2"/>
              </a:rPr>
              <a:t>vom</a:t>
            </a:r>
            <a:r>
              <a:rPr lang="en-US" dirty="0">
                <a:sym typeface="Wingdings" panose="05000000000000000000" pitchFamily="2" charset="2"/>
              </a:rPr>
              <a:t> NS-Regime </a:t>
            </a:r>
            <a:r>
              <a:rPr lang="en-US" dirty="0" err="1">
                <a:sym typeface="Wingdings" panose="05000000000000000000" pitchFamily="2" charset="2"/>
              </a:rPr>
              <a:t>als</a:t>
            </a:r>
            <a:r>
              <a:rPr lang="en-US" dirty="0">
                <a:sym typeface="Wingdings" panose="05000000000000000000" pitchFamily="2" charset="2"/>
              </a:rPr>
              <a:t> Opposition </a:t>
            </a:r>
            <a:r>
              <a:rPr lang="en-US" dirty="0" err="1">
                <a:sym typeface="Wingdings" panose="05000000000000000000" pitchFamily="2" charset="2"/>
              </a:rPr>
              <a:t>eingestuft</a:t>
            </a:r>
            <a:r>
              <a:rPr lang="en-US" dirty="0">
                <a:sym typeface="Wingdings" panose="05000000000000000000" pitchFamily="2" charset="2"/>
              </a:rPr>
              <a:t> </a:t>
            </a:r>
            <a:r>
              <a:rPr lang="en-US" dirty="0" err="1">
                <a:sym typeface="Wingdings" panose="05000000000000000000" pitchFamily="2" charset="2"/>
              </a:rPr>
              <a:t>wurden</a:t>
            </a:r>
            <a:r>
              <a:rPr lang="en-US" dirty="0">
                <a:sym typeface="Wingdings" panose="05000000000000000000" pitchFamily="2" charset="2"/>
              </a:rPr>
              <a:t> und </a:t>
            </a:r>
            <a:r>
              <a:rPr lang="en-US" dirty="0" err="1">
                <a:sym typeface="Wingdings" panose="05000000000000000000" pitchFamily="2" charset="2"/>
              </a:rPr>
              <a:t>bekämpft</a:t>
            </a:r>
            <a:r>
              <a:rPr lang="en-US" dirty="0">
                <a:sym typeface="Wingdings" panose="05000000000000000000" pitchFamily="2" charset="2"/>
              </a:rPr>
              <a:t> </a:t>
            </a:r>
            <a:r>
              <a:rPr lang="en-US" dirty="0" err="1">
                <a:sym typeface="Wingdings" panose="05000000000000000000" pitchFamily="2" charset="2"/>
              </a:rPr>
              <a:t>wurden</a:t>
            </a:r>
            <a:r>
              <a:rPr lang="en-US" dirty="0">
                <a:sym typeface="Wingdings" panose="05000000000000000000" pitchFamily="2" charset="2"/>
              </a:rPr>
              <a:t>; </a:t>
            </a:r>
            <a:r>
              <a:rPr lang="en-US" b="1" dirty="0" err="1">
                <a:sym typeface="Wingdings" panose="05000000000000000000" pitchFamily="2" charset="2"/>
              </a:rPr>
              <a:t>Jugend</a:t>
            </a:r>
            <a:r>
              <a:rPr lang="en-US" b="1" dirty="0">
                <a:sym typeface="Wingdings" panose="05000000000000000000" pitchFamily="2" charset="2"/>
              </a:rPr>
              <a:t> war </a:t>
            </a:r>
            <a:r>
              <a:rPr lang="en-US" b="1" dirty="0" err="1">
                <a:sym typeface="Wingdings" panose="05000000000000000000" pitchFamily="2" charset="2"/>
              </a:rPr>
              <a:t>wichtig</a:t>
            </a:r>
            <a:r>
              <a:rPr lang="en-US" b="1" dirty="0">
                <a:sym typeface="Wingdings" panose="05000000000000000000" pitchFamily="2" charset="2"/>
              </a:rPr>
              <a:t> </a:t>
            </a:r>
            <a:r>
              <a:rPr lang="en-US" b="1" dirty="0" err="1">
                <a:sym typeface="Wingdings" panose="05000000000000000000" pitchFamily="2" charset="2"/>
              </a:rPr>
              <a:t>im</a:t>
            </a:r>
            <a:r>
              <a:rPr lang="en-US" b="1" dirty="0">
                <a:sym typeface="Wingdings" panose="05000000000000000000" pitchFamily="2" charset="2"/>
              </a:rPr>
              <a:t> </a:t>
            </a:r>
            <a:r>
              <a:rPr lang="en-US" b="1" dirty="0" err="1">
                <a:sym typeface="Wingdings" panose="05000000000000000000" pitchFamily="2" charset="2"/>
              </a:rPr>
              <a:t>Widerstand</a:t>
            </a:r>
            <a:r>
              <a:rPr lang="en-US" b="1" dirty="0">
                <a:sym typeface="Wingdings" panose="05000000000000000000" pitchFamily="2" charset="2"/>
              </a:rPr>
              <a:t>: </a:t>
            </a:r>
          </a:p>
          <a:p>
            <a:pPr lvl="1"/>
            <a:r>
              <a:rPr lang="en-US" dirty="0">
                <a:sym typeface="Wingdings" panose="05000000000000000000" pitchFamily="2" charset="2"/>
              </a:rPr>
              <a:t>1) Demonstration von 6.000 </a:t>
            </a:r>
            <a:r>
              <a:rPr lang="en-US" dirty="0" err="1">
                <a:sym typeface="Wingdings" panose="05000000000000000000" pitchFamily="2" charset="2"/>
              </a:rPr>
              <a:t>Jugendlichen</a:t>
            </a:r>
            <a:r>
              <a:rPr lang="en-US" dirty="0">
                <a:sym typeface="Wingdings" panose="05000000000000000000" pitchFamily="2" charset="2"/>
              </a:rPr>
              <a:t>  </a:t>
            </a:r>
            <a:r>
              <a:rPr lang="en-US" dirty="0" err="1">
                <a:sym typeface="Wingdings" panose="05000000000000000000" pitchFamily="2" charset="2"/>
              </a:rPr>
              <a:t>Loyalität</a:t>
            </a:r>
            <a:r>
              <a:rPr lang="en-US" dirty="0">
                <a:sym typeface="Wingdings" panose="05000000000000000000" pitchFamily="2" charset="2"/>
              </a:rPr>
              <a:t> </a:t>
            </a:r>
            <a:r>
              <a:rPr lang="en-US" dirty="0" err="1">
                <a:sym typeface="Wingdings" panose="05000000000000000000" pitchFamily="2" charset="2"/>
              </a:rPr>
              <a:t>zur</a:t>
            </a:r>
            <a:r>
              <a:rPr lang="en-US" dirty="0">
                <a:sym typeface="Wingdings" panose="05000000000000000000" pitchFamily="2" charset="2"/>
              </a:rPr>
              <a:t> </a:t>
            </a:r>
            <a:r>
              <a:rPr lang="en-US" dirty="0" err="1">
                <a:sym typeface="Wingdings" panose="05000000000000000000" pitchFamily="2" charset="2"/>
              </a:rPr>
              <a:t>Kirche</a:t>
            </a:r>
            <a:endParaRPr lang="en-US" dirty="0">
              <a:sym typeface="Wingdings" panose="05000000000000000000" pitchFamily="2" charset="2"/>
            </a:endParaRPr>
          </a:p>
          <a:p>
            <a:pPr lvl="1"/>
            <a:r>
              <a:rPr lang="en-US" dirty="0">
                <a:sym typeface="Wingdings" panose="05000000000000000000" pitchFamily="2" charset="2"/>
              </a:rPr>
              <a:t>2) Wiener “</a:t>
            </a:r>
            <a:r>
              <a:rPr lang="en-US" dirty="0" err="1">
                <a:sym typeface="Wingdings" panose="05000000000000000000" pitchFamily="2" charset="2"/>
              </a:rPr>
              <a:t>Schlurfs</a:t>
            </a:r>
            <a:r>
              <a:rPr lang="en-US" dirty="0">
                <a:sym typeface="Wingdings" panose="05000000000000000000" pitchFamily="2" charset="2"/>
              </a:rPr>
              <a:t>”: </a:t>
            </a:r>
            <a:r>
              <a:rPr lang="en-US" dirty="0" err="1">
                <a:sym typeface="Wingdings" panose="05000000000000000000" pitchFamily="2" charset="2"/>
              </a:rPr>
              <a:t>überwiegend</a:t>
            </a:r>
            <a:r>
              <a:rPr lang="en-US" dirty="0">
                <a:sym typeface="Wingdings" panose="05000000000000000000" pitchFamily="2" charset="2"/>
              </a:rPr>
              <a:t> </a:t>
            </a:r>
            <a:r>
              <a:rPr lang="en-US" dirty="0" err="1">
                <a:sym typeface="Wingdings" panose="05000000000000000000" pitchFamily="2" charset="2"/>
              </a:rPr>
              <a:t>Arbeitermilieu</a:t>
            </a:r>
            <a:r>
              <a:rPr lang="en-US" dirty="0">
                <a:sym typeface="Wingdings" panose="05000000000000000000" pitchFamily="2" charset="2"/>
              </a:rPr>
              <a:t>, 14-20 Jahre alt – </a:t>
            </a:r>
            <a:r>
              <a:rPr lang="en-US" dirty="0" err="1">
                <a:sym typeface="Wingdings" panose="05000000000000000000" pitchFamily="2" charset="2"/>
              </a:rPr>
              <a:t>jugendliche</a:t>
            </a:r>
            <a:r>
              <a:rPr lang="en-US" dirty="0">
                <a:sym typeface="Wingdings" panose="05000000000000000000" pitchFamily="2" charset="2"/>
              </a:rPr>
              <a:t> </a:t>
            </a:r>
            <a:r>
              <a:rPr lang="en-US" dirty="0" err="1">
                <a:sym typeface="Wingdings" panose="05000000000000000000" pitchFamily="2" charset="2"/>
              </a:rPr>
              <a:t>Subkultur</a:t>
            </a:r>
            <a:r>
              <a:rPr lang="en-US" dirty="0">
                <a:sym typeface="Wingdings" panose="05000000000000000000" pitchFamily="2" charset="2"/>
              </a:rPr>
              <a:t> – </a:t>
            </a:r>
            <a:r>
              <a:rPr lang="en-US" dirty="0" err="1">
                <a:sym typeface="Wingdings" panose="05000000000000000000" pitchFamily="2" charset="2"/>
              </a:rPr>
              <a:t>unangepasste</a:t>
            </a:r>
            <a:r>
              <a:rPr lang="en-US" dirty="0">
                <a:sym typeface="Wingdings" panose="05000000000000000000" pitchFamily="2" charset="2"/>
              </a:rPr>
              <a:t> Lebens- und </a:t>
            </a:r>
            <a:r>
              <a:rPr lang="en-US" dirty="0" err="1">
                <a:sym typeface="Wingdings" panose="05000000000000000000" pitchFamily="2" charset="2"/>
              </a:rPr>
              <a:t>Freizeitgestaltung</a:t>
            </a:r>
            <a:r>
              <a:rPr lang="en-US" dirty="0">
                <a:sym typeface="Wingdings" panose="05000000000000000000" pitchFamily="2" charset="2"/>
              </a:rPr>
              <a:t>.</a:t>
            </a:r>
          </a:p>
          <a:p>
            <a:pPr lvl="1"/>
            <a:r>
              <a:rPr lang="en-US" dirty="0"/>
              <a:t>3) </a:t>
            </a:r>
            <a:r>
              <a:rPr lang="en-US" dirty="0" err="1"/>
              <a:t>Anteil</a:t>
            </a:r>
            <a:r>
              <a:rPr lang="en-US" dirty="0"/>
              <a:t> der </a:t>
            </a:r>
            <a:r>
              <a:rPr lang="en-US" dirty="0" err="1"/>
              <a:t>Jugend</a:t>
            </a:r>
            <a:r>
              <a:rPr lang="en-US" dirty="0"/>
              <a:t> in </a:t>
            </a:r>
            <a:r>
              <a:rPr lang="en-US" dirty="0" err="1"/>
              <a:t>Widerstandsgruppen</a:t>
            </a:r>
            <a:r>
              <a:rPr lang="en-US" dirty="0"/>
              <a:t> der </a:t>
            </a:r>
            <a:r>
              <a:rPr lang="en-US" dirty="0" err="1"/>
              <a:t>Kommunisten</a:t>
            </a:r>
            <a:r>
              <a:rPr lang="en-US" dirty="0"/>
              <a:t> und </a:t>
            </a:r>
            <a:r>
              <a:rPr lang="en-US" dirty="0" err="1"/>
              <a:t>katholischen</a:t>
            </a:r>
            <a:r>
              <a:rPr lang="en-US" dirty="0"/>
              <a:t> Gruppen war </a:t>
            </a:r>
            <a:r>
              <a:rPr lang="en-US" dirty="0" err="1"/>
              <a:t>recht</a:t>
            </a:r>
            <a:r>
              <a:rPr lang="en-US" dirty="0"/>
              <a:t> </a:t>
            </a:r>
            <a:r>
              <a:rPr lang="en-US" dirty="0" err="1"/>
              <a:t>hoch</a:t>
            </a:r>
            <a:r>
              <a:rPr lang="en-US" dirty="0"/>
              <a:t> – </a:t>
            </a:r>
            <a:r>
              <a:rPr lang="en-US" dirty="0" err="1"/>
              <a:t>im</a:t>
            </a:r>
            <a:r>
              <a:rPr lang="en-US" dirty="0"/>
              <a:t> </a:t>
            </a:r>
            <a:r>
              <a:rPr lang="en-US" dirty="0" err="1"/>
              <a:t>Großraum</a:t>
            </a:r>
            <a:r>
              <a:rPr lang="en-US" dirty="0"/>
              <a:t> Wien </a:t>
            </a:r>
            <a:r>
              <a:rPr lang="en-US" dirty="0" err="1"/>
              <a:t>Facharbeiter</a:t>
            </a:r>
            <a:r>
              <a:rPr lang="en-US" dirty="0"/>
              <a:t> und </a:t>
            </a:r>
            <a:r>
              <a:rPr lang="en-US" dirty="0" err="1"/>
              <a:t>Intellektuelle</a:t>
            </a:r>
            <a:r>
              <a:rPr lang="en-US" dirty="0"/>
              <a:t> die </a:t>
            </a:r>
            <a:r>
              <a:rPr lang="en-US" dirty="0" err="1"/>
              <a:t>Mehrheit</a:t>
            </a:r>
            <a:endParaRPr lang="en-AT" dirty="0"/>
          </a:p>
          <a:p>
            <a:endParaRPr lang="en-AT" dirty="0"/>
          </a:p>
        </p:txBody>
      </p:sp>
      <p:sp>
        <p:nvSpPr>
          <p:cNvPr id="4" name="Textfeld 3">
            <a:extLst>
              <a:ext uri="{FF2B5EF4-FFF2-40B4-BE49-F238E27FC236}">
                <a16:creationId xmlns:a16="http://schemas.microsoft.com/office/drawing/2014/main" id="{3F96889B-B4DF-4940-84CE-A0E29DC9E2F9}"/>
              </a:ext>
            </a:extLst>
          </p:cNvPr>
          <p:cNvSpPr txBox="1"/>
          <p:nvPr/>
        </p:nvSpPr>
        <p:spPr>
          <a:xfrm>
            <a:off x="4043362" y="6216432"/>
            <a:ext cx="4105275" cy="646331"/>
          </a:xfrm>
          <a:prstGeom prst="rect">
            <a:avLst/>
          </a:prstGeom>
          <a:noFill/>
        </p:spPr>
        <p:txBody>
          <a:bodyPr wrap="square" rtlCol="0">
            <a:spAutoFit/>
          </a:bodyPr>
          <a:lstStyle/>
          <a:p>
            <a:r>
              <a:rPr lang="en-US" dirty="0" err="1"/>
              <a:t>Geschichte</a:t>
            </a:r>
            <a:r>
              <a:rPr lang="en-US" dirty="0"/>
              <a:t> </a:t>
            </a:r>
            <a:r>
              <a:rPr lang="en-US" dirty="0" err="1"/>
              <a:t>Österreichs</a:t>
            </a:r>
            <a:r>
              <a:rPr lang="en-US" dirty="0"/>
              <a:t>, </a:t>
            </a:r>
            <a:r>
              <a:rPr lang="en-US" dirty="0" err="1"/>
              <a:t>Winkelbauer</a:t>
            </a:r>
            <a:r>
              <a:rPr lang="en-US" dirty="0"/>
              <a:t> / </a:t>
            </a:r>
            <a:r>
              <a:rPr lang="en-GB" dirty="0" err="1"/>
              <a:t>Mazohl</a:t>
            </a:r>
            <a:r>
              <a:rPr lang="en-GB" dirty="0"/>
              <a:t> / Pohl / </a:t>
            </a:r>
            <a:r>
              <a:rPr lang="en-GB" dirty="0" err="1"/>
              <a:t>Rathkolb</a:t>
            </a:r>
            <a:r>
              <a:rPr lang="en-GB" dirty="0"/>
              <a:t> / Lackner</a:t>
            </a:r>
            <a:endParaRPr lang="en-AT" dirty="0"/>
          </a:p>
        </p:txBody>
      </p:sp>
    </p:spTree>
    <p:extLst>
      <p:ext uri="{BB962C8B-B14F-4D97-AF65-F5344CB8AC3E}">
        <p14:creationId xmlns:p14="http://schemas.microsoft.com/office/powerpoint/2010/main" val="3409370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4075D9-BC39-419E-B07B-DB0DF942477B}"/>
              </a:ext>
            </a:extLst>
          </p:cNvPr>
          <p:cNvSpPr>
            <a:spLocks noGrp="1"/>
          </p:cNvSpPr>
          <p:nvPr>
            <p:ph type="title"/>
          </p:nvPr>
        </p:nvSpPr>
        <p:spPr/>
        <p:txBody>
          <a:bodyPr/>
          <a:lstStyle/>
          <a:p>
            <a:r>
              <a:rPr lang="en-US" dirty="0" err="1"/>
              <a:t>Ablauf</a:t>
            </a:r>
            <a:r>
              <a:rPr lang="en-US" dirty="0"/>
              <a:t> </a:t>
            </a:r>
            <a:endParaRPr lang="en-AT" dirty="0"/>
          </a:p>
        </p:txBody>
      </p:sp>
      <p:sp>
        <p:nvSpPr>
          <p:cNvPr id="3" name="Inhaltsplatzhalter 2">
            <a:extLst>
              <a:ext uri="{FF2B5EF4-FFF2-40B4-BE49-F238E27FC236}">
                <a16:creationId xmlns:a16="http://schemas.microsoft.com/office/drawing/2014/main" id="{B8E46F76-51BB-4394-9618-AE42C4381D54}"/>
              </a:ext>
            </a:extLst>
          </p:cNvPr>
          <p:cNvSpPr>
            <a:spLocks noGrp="1"/>
          </p:cNvSpPr>
          <p:nvPr>
            <p:ph idx="1"/>
          </p:nvPr>
        </p:nvSpPr>
        <p:spPr/>
        <p:txBody>
          <a:bodyPr>
            <a:normAutofit fontScale="92500" lnSpcReduction="10000"/>
          </a:bodyPr>
          <a:lstStyle/>
          <a:p>
            <a:r>
              <a:rPr lang="en-US" dirty="0" err="1"/>
              <a:t>Austrofaschismus</a:t>
            </a:r>
            <a:r>
              <a:rPr lang="en-US" dirty="0"/>
              <a:t> und </a:t>
            </a:r>
            <a:r>
              <a:rPr lang="en-US" dirty="0" err="1"/>
              <a:t>Nationalsozialismus</a:t>
            </a:r>
            <a:br>
              <a:rPr lang="en-US" dirty="0"/>
            </a:br>
            <a:r>
              <a:rPr lang="en-US" dirty="0"/>
              <a:t> (</a:t>
            </a:r>
            <a:r>
              <a:rPr lang="en-US" dirty="0" err="1"/>
              <a:t>Kurzvortrag</a:t>
            </a:r>
            <a:r>
              <a:rPr lang="en-US" dirty="0"/>
              <a:t>)</a:t>
            </a:r>
          </a:p>
          <a:p>
            <a:r>
              <a:rPr lang="en-US" dirty="0" err="1"/>
              <a:t>Widerstandskämpfer:innen</a:t>
            </a:r>
            <a:r>
              <a:rPr lang="en-US" dirty="0"/>
              <a:t> </a:t>
            </a:r>
            <a:r>
              <a:rPr lang="en-US" dirty="0" err="1"/>
              <a:t>kennenlernen</a:t>
            </a:r>
            <a:br>
              <a:rPr lang="en-US" dirty="0"/>
            </a:br>
            <a:r>
              <a:rPr lang="en-US" dirty="0"/>
              <a:t>(</a:t>
            </a:r>
            <a:r>
              <a:rPr lang="en-US" dirty="0" err="1"/>
              <a:t>Gruppenarbeit</a:t>
            </a:r>
            <a:r>
              <a:rPr lang="en-US" dirty="0"/>
              <a:t>)</a:t>
            </a:r>
          </a:p>
          <a:p>
            <a:r>
              <a:rPr lang="en-US" dirty="0" err="1"/>
              <a:t>Präsentation</a:t>
            </a:r>
            <a:r>
              <a:rPr lang="en-US" dirty="0"/>
              <a:t> der </a:t>
            </a:r>
            <a:r>
              <a:rPr lang="en-US" dirty="0" err="1"/>
              <a:t>Geschichten</a:t>
            </a:r>
            <a:endParaRPr lang="en-US" dirty="0"/>
          </a:p>
          <a:p>
            <a:r>
              <a:rPr lang="en-US" dirty="0"/>
              <a:t>Pause </a:t>
            </a:r>
          </a:p>
          <a:p>
            <a:r>
              <a:rPr lang="en-US" dirty="0" err="1"/>
              <a:t>Widerstandskämpfer:innen</a:t>
            </a:r>
            <a:r>
              <a:rPr lang="en-US" dirty="0"/>
              <a:t> in </a:t>
            </a:r>
            <a:r>
              <a:rPr lang="en-US" dirty="0" err="1"/>
              <a:t>Österreich</a:t>
            </a:r>
            <a:br>
              <a:rPr lang="en-US" dirty="0"/>
            </a:br>
            <a:r>
              <a:rPr lang="en-US" dirty="0"/>
              <a:t>(</a:t>
            </a:r>
            <a:r>
              <a:rPr lang="en-US" dirty="0" err="1"/>
              <a:t>Zusammenfassung</a:t>
            </a:r>
            <a:r>
              <a:rPr lang="en-US" dirty="0"/>
              <a:t>)</a:t>
            </a:r>
          </a:p>
          <a:p>
            <a:r>
              <a:rPr lang="en-US" dirty="0" err="1"/>
              <a:t>Offene</a:t>
            </a:r>
            <a:r>
              <a:rPr lang="en-US" dirty="0"/>
              <a:t> </a:t>
            </a:r>
            <a:r>
              <a:rPr lang="en-US" dirty="0" err="1"/>
              <a:t>Diskussion</a:t>
            </a:r>
            <a:r>
              <a:rPr lang="en-US" dirty="0"/>
              <a:t>: </a:t>
            </a:r>
            <a:br>
              <a:rPr lang="en-US" dirty="0"/>
            </a:br>
            <a:r>
              <a:rPr lang="en-US" dirty="0"/>
              <a:t>“Wo </a:t>
            </a:r>
            <a:r>
              <a:rPr lang="en-US" dirty="0" err="1"/>
              <a:t>Unrecht</a:t>
            </a:r>
            <a:r>
              <a:rPr lang="en-US" dirty="0"/>
              <a:t> </a:t>
            </a:r>
            <a:r>
              <a:rPr lang="en-US" dirty="0" err="1"/>
              <a:t>zu</a:t>
            </a:r>
            <a:r>
              <a:rPr lang="en-US" dirty="0"/>
              <a:t> </a:t>
            </a:r>
            <a:r>
              <a:rPr lang="en-US" dirty="0" err="1"/>
              <a:t>Recht</a:t>
            </a:r>
            <a:r>
              <a:rPr lang="en-US" dirty="0"/>
              <a:t> </a:t>
            </a:r>
            <a:r>
              <a:rPr lang="en-US" dirty="0" err="1"/>
              <a:t>wird</a:t>
            </a:r>
            <a:r>
              <a:rPr lang="en-US" dirty="0"/>
              <a:t>, </a:t>
            </a:r>
            <a:r>
              <a:rPr lang="en-US" dirty="0" err="1"/>
              <a:t>wird</a:t>
            </a:r>
            <a:r>
              <a:rPr lang="en-US" dirty="0"/>
              <a:t> </a:t>
            </a:r>
            <a:r>
              <a:rPr lang="en-US" dirty="0" err="1"/>
              <a:t>Widerstand</a:t>
            </a:r>
            <a:r>
              <a:rPr lang="en-US" dirty="0"/>
              <a:t> </a:t>
            </a:r>
            <a:r>
              <a:rPr lang="en-US" dirty="0" err="1"/>
              <a:t>zur</a:t>
            </a:r>
            <a:r>
              <a:rPr lang="en-US" dirty="0"/>
              <a:t> </a:t>
            </a:r>
            <a:r>
              <a:rPr lang="en-US" dirty="0" err="1"/>
              <a:t>Pflicht</a:t>
            </a:r>
            <a:r>
              <a:rPr lang="en-US" dirty="0"/>
              <a:t>.”</a:t>
            </a:r>
          </a:p>
          <a:p>
            <a:r>
              <a:rPr lang="en-US" dirty="0"/>
              <a:t>Feedback und </a:t>
            </a:r>
            <a:r>
              <a:rPr lang="en-US" dirty="0" err="1"/>
              <a:t>Empfehlungen</a:t>
            </a:r>
            <a:endParaRPr lang="en-AT" dirty="0"/>
          </a:p>
        </p:txBody>
      </p:sp>
      <p:pic>
        <p:nvPicPr>
          <p:cNvPr id="6" name="Grafik 5">
            <a:extLst>
              <a:ext uri="{FF2B5EF4-FFF2-40B4-BE49-F238E27FC236}">
                <a16:creationId xmlns:a16="http://schemas.microsoft.com/office/drawing/2014/main" id="{4F655E30-6F96-4517-B3A2-950856645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5559" y="737393"/>
            <a:ext cx="4806441" cy="2691607"/>
          </a:xfrm>
          <a:prstGeom prst="rect">
            <a:avLst/>
          </a:prstGeom>
        </p:spPr>
      </p:pic>
    </p:spTree>
    <p:extLst>
      <p:ext uri="{BB962C8B-B14F-4D97-AF65-F5344CB8AC3E}">
        <p14:creationId xmlns:p14="http://schemas.microsoft.com/office/powerpoint/2010/main" val="2397747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57ABFC-4641-460E-821E-89159645D279}"/>
              </a:ext>
            </a:extLst>
          </p:cNvPr>
          <p:cNvSpPr>
            <a:spLocks noGrp="1"/>
          </p:cNvSpPr>
          <p:nvPr>
            <p:ph type="title"/>
          </p:nvPr>
        </p:nvSpPr>
        <p:spPr/>
        <p:txBody>
          <a:bodyPr/>
          <a:lstStyle/>
          <a:p>
            <a:r>
              <a:rPr lang="en-US" dirty="0" err="1"/>
              <a:t>Widerstand</a:t>
            </a:r>
            <a:r>
              <a:rPr lang="en-US" dirty="0"/>
              <a:t> in </a:t>
            </a:r>
            <a:r>
              <a:rPr lang="en-US" dirty="0" err="1"/>
              <a:t>Österreich</a:t>
            </a:r>
            <a:r>
              <a:rPr lang="en-US" dirty="0"/>
              <a:t> IV - </a:t>
            </a:r>
            <a:r>
              <a:rPr lang="en-US" dirty="0" err="1"/>
              <a:t>Zahlen</a:t>
            </a:r>
            <a:endParaRPr lang="en-AT" dirty="0"/>
          </a:p>
        </p:txBody>
      </p:sp>
      <p:sp>
        <p:nvSpPr>
          <p:cNvPr id="3" name="Inhaltsplatzhalter 2">
            <a:extLst>
              <a:ext uri="{FF2B5EF4-FFF2-40B4-BE49-F238E27FC236}">
                <a16:creationId xmlns:a16="http://schemas.microsoft.com/office/drawing/2014/main" id="{7E6980DA-19FB-44FD-A904-72489573F285}"/>
              </a:ext>
            </a:extLst>
          </p:cNvPr>
          <p:cNvSpPr>
            <a:spLocks noGrp="1"/>
          </p:cNvSpPr>
          <p:nvPr>
            <p:ph idx="1"/>
          </p:nvPr>
        </p:nvSpPr>
        <p:spPr/>
        <p:txBody>
          <a:bodyPr>
            <a:normAutofit lnSpcReduction="10000"/>
          </a:bodyPr>
          <a:lstStyle/>
          <a:p>
            <a:r>
              <a:rPr lang="en-US" dirty="0" err="1"/>
              <a:t>Insgesamt</a:t>
            </a:r>
            <a:r>
              <a:rPr lang="en-US" dirty="0"/>
              <a:t> </a:t>
            </a:r>
            <a:r>
              <a:rPr lang="en-US" dirty="0" err="1"/>
              <a:t>wurden</a:t>
            </a:r>
            <a:r>
              <a:rPr lang="en-US" dirty="0"/>
              <a:t> in </a:t>
            </a:r>
            <a:r>
              <a:rPr lang="en-US" dirty="0" err="1"/>
              <a:t>Österreich</a:t>
            </a:r>
            <a:r>
              <a:rPr lang="en-US" dirty="0"/>
              <a:t> </a:t>
            </a:r>
            <a:r>
              <a:rPr lang="en-US" dirty="0" err="1"/>
              <a:t>vom</a:t>
            </a:r>
            <a:r>
              <a:rPr lang="en-US" dirty="0"/>
              <a:t> NS-Regime 100.000 Menschen </a:t>
            </a:r>
            <a:r>
              <a:rPr lang="en-US" dirty="0" err="1"/>
              <a:t>politisch</a:t>
            </a:r>
            <a:r>
              <a:rPr lang="en-US" dirty="0"/>
              <a:t> </a:t>
            </a:r>
            <a:r>
              <a:rPr lang="en-US" dirty="0" err="1"/>
              <a:t>verfolgt</a:t>
            </a:r>
            <a:r>
              <a:rPr lang="en-US" dirty="0"/>
              <a:t> </a:t>
            </a:r>
            <a:r>
              <a:rPr lang="en-US" dirty="0" err="1"/>
              <a:t>oder</a:t>
            </a:r>
            <a:r>
              <a:rPr lang="en-US" dirty="0"/>
              <a:t> </a:t>
            </a:r>
            <a:r>
              <a:rPr lang="en-US" dirty="0" err="1"/>
              <a:t>als</a:t>
            </a:r>
            <a:r>
              <a:rPr lang="en-US" dirty="0"/>
              <a:t> </a:t>
            </a:r>
            <a:r>
              <a:rPr lang="en-US" dirty="0" err="1"/>
              <a:t>Widerstandskämpfer:innen</a:t>
            </a:r>
            <a:r>
              <a:rPr lang="en-US" dirty="0"/>
              <a:t> </a:t>
            </a:r>
            <a:r>
              <a:rPr lang="en-US" dirty="0" err="1"/>
              <a:t>eingestuft</a:t>
            </a:r>
            <a:r>
              <a:rPr lang="en-US" dirty="0"/>
              <a:t>.</a:t>
            </a:r>
          </a:p>
          <a:p>
            <a:r>
              <a:rPr lang="en-US" b="1" dirty="0" err="1"/>
              <a:t>Etwa</a:t>
            </a:r>
            <a:r>
              <a:rPr lang="en-US" b="1" dirty="0"/>
              <a:t> 2700 </a:t>
            </a:r>
            <a:r>
              <a:rPr lang="en-US" b="1" dirty="0" err="1"/>
              <a:t>Widerstandskämpfer:innen</a:t>
            </a:r>
            <a:r>
              <a:rPr lang="en-US" b="1" dirty="0"/>
              <a:t> </a:t>
            </a:r>
            <a:r>
              <a:rPr lang="en-US" b="1" dirty="0" err="1"/>
              <a:t>wurden</a:t>
            </a:r>
            <a:r>
              <a:rPr lang="en-US" b="1" dirty="0"/>
              <a:t> </a:t>
            </a:r>
            <a:r>
              <a:rPr lang="en-US" b="1" dirty="0" err="1"/>
              <a:t>zum</a:t>
            </a:r>
            <a:r>
              <a:rPr lang="en-US" b="1" dirty="0"/>
              <a:t> </a:t>
            </a:r>
            <a:r>
              <a:rPr lang="en-US" b="1" dirty="0" err="1"/>
              <a:t>Tode</a:t>
            </a:r>
            <a:r>
              <a:rPr lang="en-US" b="1" dirty="0"/>
              <a:t> </a:t>
            </a:r>
            <a:r>
              <a:rPr lang="en-US" b="1" dirty="0" err="1"/>
              <a:t>verurteilt</a:t>
            </a:r>
            <a:r>
              <a:rPr lang="en-US" b="1" dirty="0"/>
              <a:t> und </a:t>
            </a:r>
            <a:r>
              <a:rPr lang="en-US" b="1" dirty="0" err="1"/>
              <a:t>hingerichtet</a:t>
            </a:r>
            <a:r>
              <a:rPr lang="en-US" b="1" dirty="0"/>
              <a:t>.</a:t>
            </a:r>
          </a:p>
          <a:p>
            <a:r>
              <a:rPr lang="en-US" dirty="0"/>
              <a:t>97.000 </a:t>
            </a:r>
            <a:r>
              <a:rPr lang="en-US" dirty="0" err="1"/>
              <a:t>Österreicher:innen</a:t>
            </a:r>
            <a:r>
              <a:rPr lang="en-US" dirty="0"/>
              <a:t> – </a:t>
            </a:r>
            <a:r>
              <a:rPr lang="en-US" dirty="0" err="1"/>
              <a:t>davon</a:t>
            </a:r>
            <a:r>
              <a:rPr lang="en-US" dirty="0"/>
              <a:t> </a:t>
            </a:r>
            <a:r>
              <a:rPr lang="en-US" dirty="0" err="1"/>
              <a:t>über</a:t>
            </a:r>
            <a:r>
              <a:rPr lang="en-US" dirty="0"/>
              <a:t> 65.000 </a:t>
            </a:r>
            <a:r>
              <a:rPr lang="en-US" dirty="0" err="1"/>
              <a:t>Juden</a:t>
            </a:r>
            <a:r>
              <a:rPr lang="en-US" dirty="0"/>
              <a:t> und </a:t>
            </a:r>
            <a:r>
              <a:rPr lang="en-US" dirty="0" err="1"/>
              <a:t>Jüdinnen</a:t>
            </a:r>
            <a:r>
              <a:rPr lang="en-US" dirty="0"/>
              <a:t> – </a:t>
            </a:r>
            <a:r>
              <a:rPr lang="en-US" dirty="0" err="1"/>
              <a:t>kamen</a:t>
            </a:r>
            <a:r>
              <a:rPr lang="en-US" dirty="0"/>
              <a:t> in </a:t>
            </a:r>
            <a:r>
              <a:rPr lang="en-US" dirty="0" err="1"/>
              <a:t>Konzentrationslagern</a:t>
            </a:r>
            <a:r>
              <a:rPr lang="en-US" dirty="0"/>
              <a:t> </a:t>
            </a:r>
            <a:r>
              <a:rPr lang="en-US" dirty="0" err="1"/>
              <a:t>oder</a:t>
            </a:r>
            <a:r>
              <a:rPr lang="en-US" dirty="0"/>
              <a:t> in der Gestapo-Haft ums Leben.</a:t>
            </a:r>
          </a:p>
          <a:p>
            <a:r>
              <a:rPr lang="en-US" dirty="0"/>
              <a:t>15.000 – 20.000 </a:t>
            </a:r>
            <a:r>
              <a:rPr lang="en-US" dirty="0" err="1"/>
              <a:t>fielen</a:t>
            </a:r>
            <a:r>
              <a:rPr lang="en-US" dirty="0"/>
              <a:t> </a:t>
            </a:r>
            <a:r>
              <a:rPr lang="en-US" dirty="0" err="1"/>
              <a:t>im</a:t>
            </a:r>
            <a:r>
              <a:rPr lang="en-US" dirty="0"/>
              <a:t> </a:t>
            </a:r>
            <a:r>
              <a:rPr lang="en-US" dirty="0" err="1"/>
              <a:t>Kampf</a:t>
            </a:r>
            <a:r>
              <a:rPr lang="en-US" dirty="0"/>
              <a:t> um die </a:t>
            </a:r>
            <a:r>
              <a:rPr lang="en-US" dirty="0" err="1"/>
              <a:t>Freiheit</a:t>
            </a:r>
            <a:r>
              <a:rPr lang="en-US" dirty="0"/>
              <a:t> </a:t>
            </a:r>
            <a:r>
              <a:rPr lang="en-US" dirty="0" err="1"/>
              <a:t>Österreichs</a:t>
            </a:r>
            <a:r>
              <a:rPr lang="en-US" dirty="0"/>
              <a:t> </a:t>
            </a:r>
            <a:r>
              <a:rPr lang="en-US" dirty="0" err="1"/>
              <a:t>als</a:t>
            </a:r>
            <a:r>
              <a:rPr lang="en-US" dirty="0"/>
              <a:t> </a:t>
            </a:r>
            <a:r>
              <a:rPr lang="en-US" dirty="0" err="1"/>
              <a:t>alliierte</a:t>
            </a:r>
            <a:r>
              <a:rPr lang="en-US" dirty="0"/>
              <a:t> </a:t>
            </a:r>
            <a:r>
              <a:rPr lang="en-US" dirty="0" err="1"/>
              <a:t>Soldat:innen</a:t>
            </a:r>
            <a:r>
              <a:rPr lang="en-US" dirty="0"/>
              <a:t> </a:t>
            </a:r>
            <a:r>
              <a:rPr lang="en-US" dirty="0" err="1"/>
              <a:t>oder</a:t>
            </a:r>
            <a:r>
              <a:rPr lang="en-US" dirty="0"/>
              <a:t> </a:t>
            </a:r>
            <a:r>
              <a:rPr lang="en-US" dirty="0" err="1"/>
              <a:t>Partisanen</a:t>
            </a:r>
            <a:endParaRPr lang="en-US" dirty="0"/>
          </a:p>
          <a:p>
            <a:r>
              <a:rPr lang="en-US" dirty="0" err="1"/>
              <a:t>Insgesamt</a:t>
            </a:r>
            <a:r>
              <a:rPr lang="en-US" dirty="0"/>
              <a:t> </a:t>
            </a:r>
            <a:r>
              <a:rPr lang="en-US" dirty="0" err="1"/>
              <a:t>starben</a:t>
            </a:r>
            <a:r>
              <a:rPr lang="en-US" dirty="0"/>
              <a:t> 300.000 </a:t>
            </a:r>
            <a:r>
              <a:rPr lang="en-US" dirty="0" err="1"/>
              <a:t>Österreicher:innen</a:t>
            </a:r>
            <a:r>
              <a:rPr lang="en-US" dirty="0"/>
              <a:t> </a:t>
            </a:r>
            <a:r>
              <a:rPr lang="en-US" dirty="0" err="1"/>
              <a:t>im</a:t>
            </a:r>
            <a:r>
              <a:rPr lang="en-US" dirty="0"/>
              <a:t> Krieg (</a:t>
            </a:r>
            <a:r>
              <a:rPr lang="en-US" dirty="0" err="1"/>
              <a:t>bei</a:t>
            </a:r>
            <a:r>
              <a:rPr lang="en-US" dirty="0"/>
              <a:t> </a:t>
            </a:r>
            <a:r>
              <a:rPr lang="en-US" dirty="0" err="1"/>
              <a:t>Bev.zahl</a:t>
            </a:r>
            <a:r>
              <a:rPr lang="en-US" dirty="0"/>
              <a:t> von 6 Mio.)</a:t>
            </a:r>
            <a:endParaRPr lang="en-AT" dirty="0"/>
          </a:p>
        </p:txBody>
      </p:sp>
      <p:sp>
        <p:nvSpPr>
          <p:cNvPr id="4" name="Textfeld 3">
            <a:extLst>
              <a:ext uri="{FF2B5EF4-FFF2-40B4-BE49-F238E27FC236}">
                <a16:creationId xmlns:a16="http://schemas.microsoft.com/office/drawing/2014/main" id="{CED18BE7-9FF5-4CF2-9376-25312DA6DF48}"/>
              </a:ext>
            </a:extLst>
          </p:cNvPr>
          <p:cNvSpPr txBox="1"/>
          <p:nvPr/>
        </p:nvSpPr>
        <p:spPr>
          <a:xfrm>
            <a:off x="4043362" y="6216432"/>
            <a:ext cx="4105275" cy="646331"/>
          </a:xfrm>
          <a:prstGeom prst="rect">
            <a:avLst/>
          </a:prstGeom>
          <a:noFill/>
        </p:spPr>
        <p:txBody>
          <a:bodyPr wrap="square" rtlCol="0">
            <a:spAutoFit/>
          </a:bodyPr>
          <a:lstStyle/>
          <a:p>
            <a:r>
              <a:rPr lang="en-US" dirty="0" err="1"/>
              <a:t>Geschichte</a:t>
            </a:r>
            <a:r>
              <a:rPr lang="en-US" dirty="0"/>
              <a:t> </a:t>
            </a:r>
            <a:r>
              <a:rPr lang="en-US" dirty="0" err="1"/>
              <a:t>Österreichs</a:t>
            </a:r>
            <a:r>
              <a:rPr lang="en-US" dirty="0"/>
              <a:t>, </a:t>
            </a:r>
            <a:r>
              <a:rPr lang="en-US" dirty="0" err="1"/>
              <a:t>Winkelbauer</a:t>
            </a:r>
            <a:r>
              <a:rPr lang="en-US" dirty="0"/>
              <a:t> / </a:t>
            </a:r>
            <a:r>
              <a:rPr lang="en-GB" dirty="0" err="1"/>
              <a:t>Mazohl</a:t>
            </a:r>
            <a:r>
              <a:rPr lang="en-GB" dirty="0"/>
              <a:t> / Pohl / </a:t>
            </a:r>
            <a:r>
              <a:rPr lang="en-GB" dirty="0" err="1"/>
              <a:t>Rathkolb</a:t>
            </a:r>
            <a:r>
              <a:rPr lang="en-GB" dirty="0"/>
              <a:t> / Lackner</a:t>
            </a:r>
            <a:endParaRPr lang="en-AT" dirty="0"/>
          </a:p>
        </p:txBody>
      </p:sp>
    </p:spTree>
    <p:extLst>
      <p:ext uri="{BB962C8B-B14F-4D97-AF65-F5344CB8AC3E}">
        <p14:creationId xmlns:p14="http://schemas.microsoft.com/office/powerpoint/2010/main" val="2371614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CE04AE-8F48-4B66-8B71-AC3DA3934D01}"/>
              </a:ext>
            </a:extLst>
          </p:cNvPr>
          <p:cNvSpPr>
            <a:spLocks noGrp="1"/>
          </p:cNvSpPr>
          <p:nvPr>
            <p:ph type="title"/>
          </p:nvPr>
        </p:nvSpPr>
        <p:spPr/>
        <p:txBody>
          <a:bodyPr/>
          <a:lstStyle/>
          <a:p>
            <a:r>
              <a:rPr lang="en-US" dirty="0" err="1"/>
              <a:t>Widerstand</a:t>
            </a:r>
            <a:r>
              <a:rPr lang="en-US" dirty="0"/>
              <a:t> in </a:t>
            </a:r>
            <a:r>
              <a:rPr lang="en-US" dirty="0" err="1"/>
              <a:t>Österreich</a:t>
            </a:r>
            <a:r>
              <a:rPr lang="en-US" dirty="0"/>
              <a:t> V</a:t>
            </a:r>
            <a:endParaRPr lang="en-AT" dirty="0"/>
          </a:p>
        </p:txBody>
      </p:sp>
      <p:sp>
        <p:nvSpPr>
          <p:cNvPr id="3" name="Inhaltsplatzhalter 2">
            <a:extLst>
              <a:ext uri="{FF2B5EF4-FFF2-40B4-BE49-F238E27FC236}">
                <a16:creationId xmlns:a16="http://schemas.microsoft.com/office/drawing/2014/main" id="{61344415-8B3F-47AD-8FB3-73FEEEE17BD4}"/>
              </a:ext>
            </a:extLst>
          </p:cNvPr>
          <p:cNvSpPr>
            <a:spLocks noGrp="1"/>
          </p:cNvSpPr>
          <p:nvPr>
            <p:ph idx="1"/>
          </p:nvPr>
        </p:nvSpPr>
        <p:spPr/>
        <p:txBody>
          <a:bodyPr>
            <a:normAutofit/>
          </a:bodyPr>
          <a:lstStyle/>
          <a:p>
            <a:r>
              <a:rPr lang="en-US" dirty="0" err="1"/>
              <a:t>Allerdings</a:t>
            </a:r>
            <a:r>
              <a:rPr lang="en-US" dirty="0"/>
              <a:t>: </a:t>
            </a:r>
            <a:r>
              <a:rPr lang="en-US" dirty="0" err="1"/>
              <a:t>Aktive</a:t>
            </a:r>
            <a:r>
              <a:rPr lang="en-US" dirty="0"/>
              <a:t> </a:t>
            </a:r>
            <a:r>
              <a:rPr lang="en-US" dirty="0" err="1"/>
              <a:t>Widerstandskämpfer:innen</a:t>
            </a:r>
            <a:r>
              <a:rPr lang="en-US" dirty="0"/>
              <a:t> </a:t>
            </a:r>
            <a:r>
              <a:rPr lang="en-US" dirty="0" err="1"/>
              <a:t>waren</a:t>
            </a:r>
            <a:r>
              <a:rPr lang="en-US" dirty="0"/>
              <a:t> relative </a:t>
            </a:r>
            <a:r>
              <a:rPr lang="en-US" dirty="0" err="1"/>
              <a:t>wenige</a:t>
            </a:r>
            <a:r>
              <a:rPr lang="en-US" dirty="0"/>
              <a:t> und die Gruppe </a:t>
            </a:r>
            <a:r>
              <a:rPr lang="en-US" dirty="0" err="1"/>
              <a:t>aktiver</a:t>
            </a:r>
            <a:r>
              <a:rPr lang="en-US" dirty="0"/>
              <a:t> NS-</a:t>
            </a:r>
            <a:r>
              <a:rPr lang="en-US" dirty="0" err="1"/>
              <a:t>Sympathisanten</a:t>
            </a:r>
            <a:r>
              <a:rPr lang="en-US" dirty="0"/>
              <a:t> war </a:t>
            </a:r>
            <a:r>
              <a:rPr lang="en-US" dirty="0" err="1"/>
              <a:t>mindestens</a:t>
            </a:r>
            <a:r>
              <a:rPr lang="en-US" dirty="0"/>
              <a:t> </a:t>
            </a:r>
            <a:r>
              <a:rPr lang="en-US" dirty="0" err="1"/>
              <a:t>ebenso</a:t>
            </a:r>
            <a:r>
              <a:rPr lang="en-US" dirty="0"/>
              <a:t> </a:t>
            </a:r>
            <a:r>
              <a:rPr lang="en-US" dirty="0" err="1"/>
              <a:t>groß</a:t>
            </a:r>
            <a:r>
              <a:rPr lang="en-US" dirty="0"/>
              <a:t>.</a:t>
            </a:r>
          </a:p>
          <a:p>
            <a:r>
              <a:rPr lang="en-US" dirty="0" err="1"/>
              <a:t>Anteil</a:t>
            </a:r>
            <a:r>
              <a:rPr lang="en-US" dirty="0"/>
              <a:t> der NSDAP-</a:t>
            </a:r>
            <a:r>
              <a:rPr lang="en-US" dirty="0" err="1"/>
              <a:t>Parteimitglieder</a:t>
            </a:r>
            <a:r>
              <a:rPr lang="en-US" dirty="0"/>
              <a:t> </a:t>
            </a:r>
            <a:r>
              <a:rPr lang="en-US" dirty="0" err="1"/>
              <a:t>bzw</a:t>
            </a:r>
            <a:r>
              <a:rPr lang="en-US" dirty="0"/>
              <a:t>. </a:t>
            </a:r>
            <a:r>
              <a:rPr lang="en-US" dirty="0" err="1"/>
              <a:t>Parteianwärter</a:t>
            </a:r>
            <a:r>
              <a:rPr lang="en-US" dirty="0"/>
              <a:t> lag 1945 </a:t>
            </a:r>
            <a:r>
              <a:rPr lang="en-US" dirty="0" err="1"/>
              <a:t>über</a:t>
            </a:r>
            <a:r>
              <a:rPr lang="en-US" dirty="0"/>
              <a:t> 500.000.</a:t>
            </a:r>
          </a:p>
          <a:p>
            <a:r>
              <a:rPr lang="en-US" dirty="0" err="1"/>
              <a:t>Widerstand</a:t>
            </a:r>
            <a:r>
              <a:rPr lang="en-US" dirty="0"/>
              <a:t> war der </a:t>
            </a:r>
            <a:r>
              <a:rPr lang="en-US" dirty="0" err="1"/>
              <a:t>Grund</a:t>
            </a:r>
            <a:r>
              <a:rPr lang="en-US" dirty="0"/>
              <a:t>, </a:t>
            </a:r>
            <a:r>
              <a:rPr lang="en-US" dirty="0" err="1"/>
              <a:t>dass</a:t>
            </a:r>
            <a:r>
              <a:rPr lang="en-US" dirty="0"/>
              <a:t> die </a:t>
            </a:r>
            <a:r>
              <a:rPr lang="en-US" dirty="0" err="1"/>
              <a:t>Allierten</a:t>
            </a:r>
            <a:r>
              <a:rPr lang="en-US" dirty="0"/>
              <a:t> die </a:t>
            </a:r>
            <a:r>
              <a:rPr lang="en-US" dirty="0" err="1"/>
              <a:t>Forderung</a:t>
            </a:r>
            <a:r>
              <a:rPr lang="en-US" dirty="0"/>
              <a:t> </a:t>
            </a:r>
            <a:r>
              <a:rPr lang="en-US" dirty="0" err="1"/>
              <a:t>nach</a:t>
            </a:r>
            <a:r>
              <a:rPr lang="en-US" dirty="0"/>
              <a:t> </a:t>
            </a:r>
            <a:r>
              <a:rPr lang="en-US" dirty="0" err="1"/>
              <a:t>einem</a:t>
            </a:r>
            <a:r>
              <a:rPr lang="en-US" dirty="0"/>
              <a:t> </a:t>
            </a:r>
            <a:r>
              <a:rPr lang="en-US" dirty="0" err="1"/>
              <a:t>österreichischen</a:t>
            </a:r>
            <a:r>
              <a:rPr lang="en-US" dirty="0"/>
              <a:t> </a:t>
            </a:r>
            <a:r>
              <a:rPr lang="en-US" dirty="0" err="1"/>
              <a:t>Beitrag</a:t>
            </a:r>
            <a:r>
              <a:rPr lang="en-US" dirty="0"/>
              <a:t> </a:t>
            </a:r>
            <a:r>
              <a:rPr lang="en-US" dirty="0" err="1"/>
              <a:t>zur</a:t>
            </a:r>
            <a:r>
              <a:rPr lang="en-US" dirty="0"/>
              <a:t> </a:t>
            </a:r>
            <a:r>
              <a:rPr lang="en-US" dirty="0" err="1"/>
              <a:t>Befreiung</a:t>
            </a:r>
            <a:r>
              <a:rPr lang="en-US" dirty="0"/>
              <a:t> (</a:t>
            </a:r>
            <a:r>
              <a:rPr lang="en-US" dirty="0" err="1"/>
              <a:t>Moskauer</a:t>
            </a:r>
            <a:r>
              <a:rPr lang="en-US" dirty="0"/>
              <a:t> </a:t>
            </a:r>
            <a:r>
              <a:rPr lang="en-US" dirty="0" err="1"/>
              <a:t>Erklärung</a:t>
            </a:r>
            <a:r>
              <a:rPr lang="en-US" dirty="0"/>
              <a:t>, 1943) </a:t>
            </a:r>
            <a:r>
              <a:rPr lang="en-US" dirty="0" err="1"/>
              <a:t>als</a:t>
            </a:r>
            <a:r>
              <a:rPr lang="en-US" dirty="0"/>
              <a:t> </a:t>
            </a:r>
            <a:r>
              <a:rPr lang="en-US" dirty="0" err="1"/>
              <a:t>erfüllt</a:t>
            </a:r>
            <a:r>
              <a:rPr lang="en-US" dirty="0"/>
              <a:t> </a:t>
            </a:r>
            <a:r>
              <a:rPr lang="en-US" dirty="0" err="1"/>
              <a:t>ansahen</a:t>
            </a:r>
            <a:r>
              <a:rPr lang="en-US" dirty="0"/>
              <a:t>.</a:t>
            </a:r>
          </a:p>
          <a:p>
            <a:r>
              <a:rPr lang="en-US" dirty="0" err="1"/>
              <a:t>Austrofaschismus</a:t>
            </a:r>
            <a:r>
              <a:rPr lang="en-US" dirty="0"/>
              <a:t> und Aufklärung des </a:t>
            </a:r>
            <a:r>
              <a:rPr lang="en-US" dirty="0" err="1"/>
              <a:t>Opfermythos</a:t>
            </a:r>
            <a:r>
              <a:rPr lang="en-US" dirty="0"/>
              <a:t> (</a:t>
            </a:r>
            <a:r>
              <a:rPr lang="en-US" dirty="0" err="1"/>
              <a:t>Österreich</a:t>
            </a:r>
            <a:r>
              <a:rPr lang="en-US" dirty="0"/>
              <a:t> </a:t>
            </a:r>
            <a:r>
              <a:rPr lang="en-US" dirty="0" err="1"/>
              <a:t>als</a:t>
            </a:r>
            <a:r>
              <a:rPr lang="en-US" dirty="0"/>
              <a:t> </a:t>
            </a:r>
            <a:r>
              <a:rPr lang="en-US" dirty="0" err="1"/>
              <a:t>Opfer</a:t>
            </a:r>
            <a:r>
              <a:rPr lang="en-US" dirty="0"/>
              <a:t> des </a:t>
            </a:r>
            <a:r>
              <a:rPr lang="en-US" dirty="0" err="1"/>
              <a:t>Nationalsozialismus</a:t>
            </a:r>
            <a:r>
              <a:rPr lang="en-US" dirty="0"/>
              <a:t>) </a:t>
            </a:r>
            <a:r>
              <a:rPr lang="en-US" dirty="0" err="1"/>
              <a:t>zu</a:t>
            </a:r>
            <a:r>
              <a:rPr lang="en-US" dirty="0"/>
              <a:t> </a:t>
            </a:r>
            <a:r>
              <a:rPr lang="en-US" dirty="0" err="1"/>
              <a:t>wenig</a:t>
            </a:r>
            <a:r>
              <a:rPr lang="en-US" dirty="0"/>
              <a:t> </a:t>
            </a:r>
            <a:r>
              <a:rPr lang="en-US" dirty="0" err="1"/>
              <a:t>aufgearbeitet</a:t>
            </a:r>
            <a:r>
              <a:rPr lang="en-US" dirty="0"/>
              <a:t>.</a:t>
            </a:r>
          </a:p>
          <a:p>
            <a:endParaRPr lang="en-AT" dirty="0"/>
          </a:p>
        </p:txBody>
      </p:sp>
    </p:spTree>
    <p:extLst>
      <p:ext uri="{BB962C8B-B14F-4D97-AF65-F5344CB8AC3E}">
        <p14:creationId xmlns:p14="http://schemas.microsoft.com/office/powerpoint/2010/main" val="1446898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CC8BD6-D3EB-4AD0-9982-D3A00EAB5F84}"/>
              </a:ext>
            </a:extLst>
          </p:cNvPr>
          <p:cNvSpPr>
            <a:spLocks noGrp="1"/>
          </p:cNvSpPr>
          <p:nvPr>
            <p:ph type="title"/>
          </p:nvPr>
        </p:nvSpPr>
        <p:spPr/>
        <p:txBody>
          <a:bodyPr/>
          <a:lstStyle/>
          <a:p>
            <a:r>
              <a:rPr lang="en-GB" dirty="0" err="1"/>
              <a:t>Politischer</a:t>
            </a:r>
            <a:r>
              <a:rPr lang="en-GB" dirty="0"/>
              <a:t> </a:t>
            </a:r>
            <a:r>
              <a:rPr lang="en-GB" dirty="0" err="1"/>
              <a:t>Umgang</a:t>
            </a:r>
            <a:r>
              <a:rPr lang="en-GB" dirty="0"/>
              <a:t> </a:t>
            </a:r>
            <a:r>
              <a:rPr lang="en-GB" dirty="0" err="1"/>
              <a:t>mit</a:t>
            </a:r>
            <a:r>
              <a:rPr lang="en-GB" dirty="0"/>
              <a:t> </a:t>
            </a:r>
            <a:r>
              <a:rPr lang="en-GB" dirty="0" err="1"/>
              <a:t>Widerständigen</a:t>
            </a:r>
            <a:r>
              <a:rPr lang="en-GB" dirty="0"/>
              <a:t> </a:t>
            </a:r>
            <a:r>
              <a:rPr lang="en-GB" dirty="0" err="1"/>
              <a:t>bestimmt</a:t>
            </a:r>
            <a:r>
              <a:rPr lang="en-GB" dirty="0"/>
              <a:t> </a:t>
            </a:r>
            <a:r>
              <a:rPr lang="en-GB" dirty="0" err="1"/>
              <a:t>Erinnerungskultur</a:t>
            </a:r>
            <a:endParaRPr lang="en-AT" dirty="0"/>
          </a:p>
        </p:txBody>
      </p:sp>
      <p:sp>
        <p:nvSpPr>
          <p:cNvPr id="3" name="Inhaltsplatzhalter 2">
            <a:extLst>
              <a:ext uri="{FF2B5EF4-FFF2-40B4-BE49-F238E27FC236}">
                <a16:creationId xmlns:a16="http://schemas.microsoft.com/office/drawing/2014/main" id="{F0519FA1-9034-4776-AC35-5AC47CC71DCB}"/>
              </a:ext>
            </a:extLst>
          </p:cNvPr>
          <p:cNvSpPr>
            <a:spLocks noGrp="1"/>
          </p:cNvSpPr>
          <p:nvPr>
            <p:ph idx="1"/>
          </p:nvPr>
        </p:nvSpPr>
        <p:spPr/>
        <p:txBody>
          <a:bodyPr>
            <a:normAutofit fontScale="62500" lnSpcReduction="20000"/>
          </a:bodyPr>
          <a:lstStyle/>
          <a:p>
            <a:pPr>
              <a:lnSpc>
                <a:spcPct val="107000"/>
              </a:lnSpc>
              <a:spcAft>
                <a:spcPts val="800"/>
              </a:spcAft>
            </a:pPr>
            <a:r>
              <a:rPr lang="de-DE" sz="2800" dirty="0">
                <a:effectLst/>
                <a:latin typeface="Calibri" panose="020F0502020204030204" pitchFamily="34" charset="0"/>
                <a:ea typeface="Calibri" panose="020F0502020204030204" pitchFamily="34" charset="0"/>
                <a:cs typeface="Times New Roman" panose="02020603050405020304" pitchFamily="18" charset="0"/>
              </a:rPr>
              <a:t>&gt;&gt; Es hat sehr </a:t>
            </a:r>
            <a:r>
              <a:rPr lang="de-DE" sz="2800" dirty="0" err="1">
                <a:effectLst/>
                <a:latin typeface="Calibri" panose="020F0502020204030204" pitchFamily="34" charset="0"/>
                <a:ea typeface="Calibri" panose="020F0502020204030204" pitchFamily="34" charset="0"/>
                <a:cs typeface="Times New Roman" panose="02020603050405020304" pitchFamily="18" charset="0"/>
              </a:rPr>
              <a:t>sehr</a:t>
            </a:r>
            <a:r>
              <a:rPr lang="de-DE" sz="2800" dirty="0">
                <a:effectLst/>
                <a:latin typeface="Calibri" panose="020F0502020204030204" pitchFamily="34" charset="0"/>
                <a:ea typeface="Calibri" panose="020F0502020204030204" pitchFamily="34" charset="0"/>
                <a:cs typeface="Times New Roman" panose="02020603050405020304" pitchFamily="18" charset="0"/>
              </a:rPr>
              <a:t> lange gedauert die Opfer und Widerständigen, die Wehrmachtsgerichtsurteilen unterworfen wurden, voll zu rehabilitieren. Erst das </a:t>
            </a:r>
            <a:r>
              <a:rPr lang="en-AT" sz="2800" dirty="0">
                <a:effectLst/>
                <a:latin typeface="LifeBT-Roman"/>
                <a:ea typeface="Calibri" panose="020F0502020204030204" pitchFamily="34" charset="0"/>
                <a:cs typeface="LifeBT-Roman"/>
              </a:rPr>
              <a:t>das „</a:t>
            </a:r>
            <a:r>
              <a:rPr lang="en-AT" sz="2800" dirty="0" err="1">
                <a:effectLst/>
                <a:latin typeface="LifeBT-Roman"/>
                <a:ea typeface="Calibri" panose="020F0502020204030204" pitchFamily="34" charset="0"/>
                <a:cs typeface="LifeBT-Roman"/>
              </a:rPr>
              <a:t>Aufhebungs</a:t>
            </a:r>
            <a:r>
              <a:rPr lang="en-AT" sz="2800" dirty="0">
                <a:effectLst/>
                <a:latin typeface="LifeBT-Roman"/>
                <a:ea typeface="Calibri" panose="020F0502020204030204" pitchFamily="34" charset="0"/>
                <a:cs typeface="LifeBT-Roman"/>
              </a:rPr>
              <a:t>- und </a:t>
            </a:r>
            <a:r>
              <a:rPr lang="en-AT" sz="2800" dirty="0" err="1">
                <a:effectLst/>
                <a:latin typeface="LifeBT-Roman"/>
                <a:ea typeface="Calibri" panose="020F0502020204030204" pitchFamily="34" charset="0"/>
                <a:cs typeface="LifeBT-Roman"/>
              </a:rPr>
              <a:t>Rehabilitationsgesetz</a:t>
            </a:r>
            <a:r>
              <a:rPr lang="en-AT" sz="2800" dirty="0">
                <a:effectLst/>
                <a:latin typeface="LifeBT-Roman"/>
                <a:ea typeface="Calibri" panose="020F0502020204030204" pitchFamily="34" charset="0"/>
                <a:cs typeface="LifeBT-Roman"/>
              </a:rPr>
              <a:t>“</a:t>
            </a:r>
            <a:r>
              <a:rPr lang="de-DE" sz="2800" dirty="0">
                <a:effectLst/>
                <a:latin typeface="LifeBT-Roman"/>
                <a:ea typeface="Calibri" panose="020F0502020204030204" pitchFamily="34" charset="0"/>
                <a:cs typeface="LifeBT-Roman"/>
              </a:rPr>
              <a:t> von 2009 hat das bewerkstelligt.</a:t>
            </a:r>
            <a:endParaRPr lang="en-AT"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800" dirty="0">
                <a:effectLst/>
                <a:latin typeface="Calibri" panose="020F0502020204030204" pitchFamily="34" charset="0"/>
                <a:ea typeface="Calibri" panose="020F0502020204030204" pitchFamily="34" charset="0"/>
                <a:cs typeface="Times New Roman" panose="02020603050405020304" pitchFamily="18" charset="0"/>
              </a:rPr>
              <a:t>„Alle Opfer gerichtlicher Unrechtsentscheidungen [...], sowie jene, die [...] Akte des Widerstandes oder andere gegen das NS-Unrechtsregime gerichtete Akte gesetzt und dadurch etwa als Widerstandskämpfer oder insbesondere als Deserteure durch die bewusste Nichtteilnahme am Krieg an der Seite des nationalsozialistischen Unrechtsregimes oder als sogenannte ‚Kriegsverräter‘ zu dessen Schwächung und Beendigung sowie zur Befreiung Österreichs beigetragen haben, sind rehabilitiert.“567</a:t>
            </a:r>
            <a:endParaRPr lang="en-AT"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800" dirty="0">
                <a:effectLst/>
                <a:latin typeface="Calibri" panose="020F0502020204030204" pitchFamily="34" charset="0"/>
                <a:ea typeface="Calibri" panose="020F0502020204030204" pitchFamily="34" charset="0"/>
                <a:cs typeface="Times New Roman" panose="02020603050405020304" pitchFamily="18" charset="0"/>
              </a:rPr>
              <a:t>Rehabilitiert hat sich mit diesem Gesetz aber – wie Hannes Metzler richtig angemerkt hat – vor allem die Republik Österreich selbst, nachdem sie es 65 Jahre lang zugelassen hatte, dass NS-Gegner wie Engelbert </a:t>
            </a:r>
            <a:r>
              <a:rPr lang="de-DE" sz="2800" dirty="0" err="1">
                <a:effectLst/>
                <a:latin typeface="Calibri" panose="020F0502020204030204" pitchFamily="34" charset="0"/>
                <a:ea typeface="Calibri" panose="020F0502020204030204" pitchFamily="34" charset="0"/>
                <a:cs typeface="Times New Roman" panose="02020603050405020304" pitchFamily="18" charset="0"/>
              </a:rPr>
              <a:t>Glitzner</a:t>
            </a:r>
            <a:r>
              <a:rPr lang="de-DE" sz="2800" dirty="0">
                <a:effectLst/>
                <a:latin typeface="Calibri" panose="020F0502020204030204" pitchFamily="34" charset="0"/>
                <a:ea typeface="Calibri" panose="020F0502020204030204" pitchFamily="34" charset="0"/>
                <a:cs typeface="Times New Roman" panose="02020603050405020304" pitchFamily="18" charset="0"/>
              </a:rPr>
              <a:t> und die Angehörigen der Maria </a:t>
            </a:r>
            <a:r>
              <a:rPr lang="de-DE" sz="2800" dirty="0" err="1">
                <a:effectLst/>
                <a:latin typeface="Calibri" panose="020F0502020204030204" pitchFamily="34" charset="0"/>
                <a:ea typeface="Calibri" panose="020F0502020204030204" pitchFamily="34" charset="0"/>
                <a:cs typeface="Times New Roman" panose="02020603050405020304" pitchFamily="18" charset="0"/>
              </a:rPr>
              <a:t>Gailer</a:t>
            </a:r>
            <a:r>
              <a:rPr lang="de-DE" sz="2800" dirty="0">
                <a:effectLst/>
                <a:latin typeface="Calibri" panose="020F0502020204030204" pitchFamily="34" charset="0"/>
                <a:ea typeface="Calibri" panose="020F0502020204030204" pitchFamily="34" charset="0"/>
                <a:cs typeface="Times New Roman" panose="02020603050405020304" pitchFamily="18" charset="0"/>
              </a:rPr>
              <a:t> Gruppe nach 1945 weiterhin öffentlich als „Verräter“ gebrandmarkt werden konnten bzw. aus dem kulturellen Gedächtnis ausgeschlossen blieben. </a:t>
            </a:r>
            <a:r>
              <a:rPr lang="de-DE" dirty="0">
                <a:latin typeface="Calibri" panose="020F0502020204030204" pitchFamily="34" charset="0"/>
                <a:ea typeface="Calibri" panose="020F0502020204030204" pitchFamily="34" charset="0"/>
                <a:cs typeface="Times New Roman" panose="02020603050405020304" pitchFamily="18" charset="0"/>
              </a:rPr>
              <a:t>&lt;&lt;</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dirty="0">
                <a:latin typeface="Calibri" panose="020F0502020204030204" pitchFamily="34" charset="0"/>
                <a:ea typeface="Calibri" panose="020F0502020204030204" pitchFamily="34" charset="0"/>
                <a:cs typeface="Times New Roman" panose="02020603050405020304" pitchFamily="18" charset="0"/>
              </a:rPr>
              <a:t>Aus: Peter Pirker, </a:t>
            </a:r>
            <a:r>
              <a:rPr lang="de-DE" i="1" dirty="0">
                <a:latin typeface="Calibri" panose="020F0502020204030204" pitchFamily="34" charset="0"/>
                <a:ea typeface="Calibri" panose="020F0502020204030204" pitchFamily="34" charset="0"/>
                <a:cs typeface="Times New Roman" panose="02020603050405020304" pitchFamily="18" charset="0"/>
              </a:rPr>
              <a:t>Gegen das </a:t>
            </a:r>
            <a:r>
              <a:rPr lang="de-DE" i="1" dirty="0" err="1">
                <a:latin typeface="Calibri" panose="020F0502020204030204" pitchFamily="34" charset="0"/>
                <a:ea typeface="Calibri" panose="020F0502020204030204" pitchFamily="34" charset="0"/>
                <a:cs typeface="Times New Roman" panose="02020603050405020304" pitchFamily="18" charset="0"/>
              </a:rPr>
              <a:t>Drittte</a:t>
            </a:r>
            <a:r>
              <a:rPr lang="de-DE" i="1" dirty="0">
                <a:latin typeface="Calibri" panose="020F0502020204030204" pitchFamily="34" charset="0"/>
                <a:ea typeface="Calibri" panose="020F0502020204030204" pitchFamily="34" charset="0"/>
                <a:cs typeface="Times New Roman" panose="02020603050405020304" pitchFamily="18" charset="0"/>
              </a:rPr>
              <a:t> Reich</a:t>
            </a:r>
            <a:r>
              <a:rPr lang="de-DE" dirty="0">
                <a:latin typeface="Calibri" panose="020F0502020204030204" pitchFamily="34" charset="0"/>
                <a:ea typeface="Calibri" panose="020F0502020204030204" pitchFamily="34" charset="0"/>
                <a:cs typeface="Times New Roman" panose="02020603050405020304" pitchFamily="18" charset="0"/>
              </a:rPr>
              <a:t>, 2010.</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AT"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T" dirty="0"/>
          </a:p>
        </p:txBody>
      </p:sp>
    </p:spTree>
    <p:extLst>
      <p:ext uri="{BB962C8B-B14F-4D97-AF65-F5344CB8AC3E}">
        <p14:creationId xmlns:p14="http://schemas.microsoft.com/office/powerpoint/2010/main" val="1008909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293257-47F8-40BD-B864-6FCA11C1B619}"/>
              </a:ext>
            </a:extLst>
          </p:cNvPr>
          <p:cNvSpPr>
            <a:spLocks noGrp="1"/>
          </p:cNvSpPr>
          <p:nvPr>
            <p:ph type="ctrTitle"/>
          </p:nvPr>
        </p:nvSpPr>
        <p:spPr/>
        <p:txBody>
          <a:bodyPr/>
          <a:lstStyle/>
          <a:p>
            <a:r>
              <a:rPr lang="en-US" dirty="0" err="1"/>
              <a:t>Offene</a:t>
            </a:r>
            <a:r>
              <a:rPr lang="en-US" dirty="0"/>
              <a:t> </a:t>
            </a:r>
            <a:r>
              <a:rPr lang="en-US" dirty="0" err="1"/>
              <a:t>Diskussion</a:t>
            </a:r>
            <a:endParaRPr lang="en-AT" dirty="0"/>
          </a:p>
        </p:txBody>
      </p:sp>
      <p:sp>
        <p:nvSpPr>
          <p:cNvPr id="3" name="Untertitel 2">
            <a:extLst>
              <a:ext uri="{FF2B5EF4-FFF2-40B4-BE49-F238E27FC236}">
                <a16:creationId xmlns:a16="http://schemas.microsoft.com/office/drawing/2014/main" id="{26B460D8-72AE-4B3E-BE8D-5320AD995CF7}"/>
              </a:ext>
            </a:extLst>
          </p:cNvPr>
          <p:cNvSpPr>
            <a:spLocks noGrp="1"/>
          </p:cNvSpPr>
          <p:nvPr>
            <p:ph type="subTitle" idx="1"/>
          </p:nvPr>
        </p:nvSpPr>
        <p:spPr/>
        <p:txBody>
          <a:bodyPr/>
          <a:lstStyle/>
          <a:p>
            <a:endParaRPr lang="en-AT" dirty="0"/>
          </a:p>
        </p:txBody>
      </p:sp>
    </p:spTree>
    <p:extLst>
      <p:ext uri="{BB962C8B-B14F-4D97-AF65-F5344CB8AC3E}">
        <p14:creationId xmlns:p14="http://schemas.microsoft.com/office/powerpoint/2010/main" val="714997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A39D63-3DEE-4622-BEC0-4727D6AE7211}"/>
              </a:ext>
            </a:extLst>
          </p:cNvPr>
          <p:cNvSpPr>
            <a:spLocks noGrp="1"/>
          </p:cNvSpPr>
          <p:nvPr>
            <p:ph type="title"/>
          </p:nvPr>
        </p:nvSpPr>
        <p:spPr/>
        <p:txBody>
          <a:bodyPr/>
          <a:lstStyle/>
          <a:p>
            <a:r>
              <a:rPr lang="en-US" dirty="0" err="1"/>
              <a:t>Offene</a:t>
            </a:r>
            <a:r>
              <a:rPr lang="en-US" dirty="0"/>
              <a:t> </a:t>
            </a:r>
            <a:r>
              <a:rPr lang="en-US" dirty="0" err="1"/>
              <a:t>Diskussion</a:t>
            </a:r>
            <a:endParaRPr lang="en-AT" dirty="0"/>
          </a:p>
        </p:txBody>
      </p:sp>
      <p:sp>
        <p:nvSpPr>
          <p:cNvPr id="4" name="Rechteck: abgerundete Ecken 3">
            <a:extLst>
              <a:ext uri="{FF2B5EF4-FFF2-40B4-BE49-F238E27FC236}">
                <a16:creationId xmlns:a16="http://schemas.microsoft.com/office/drawing/2014/main" id="{FD111C52-67EC-4E00-864A-29EBC4C579F1}"/>
              </a:ext>
            </a:extLst>
          </p:cNvPr>
          <p:cNvSpPr/>
          <p:nvPr/>
        </p:nvSpPr>
        <p:spPr>
          <a:xfrm>
            <a:off x="476250" y="1500188"/>
            <a:ext cx="4762500" cy="1738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“Wo </a:t>
            </a:r>
            <a:r>
              <a:rPr lang="en-US" sz="2400" dirty="0" err="1"/>
              <a:t>Unrecht</a:t>
            </a:r>
            <a:r>
              <a:rPr lang="en-US" sz="2400" dirty="0"/>
              <a:t> </a:t>
            </a:r>
            <a:r>
              <a:rPr lang="en-US" sz="2400" dirty="0" err="1"/>
              <a:t>zu</a:t>
            </a:r>
            <a:r>
              <a:rPr lang="en-US" sz="2400" dirty="0"/>
              <a:t> </a:t>
            </a:r>
            <a:r>
              <a:rPr lang="en-US" sz="2400" dirty="0" err="1"/>
              <a:t>Recht</a:t>
            </a:r>
            <a:r>
              <a:rPr lang="en-US" sz="2400" dirty="0"/>
              <a:t> </a:t>
            </a:r>
            <a:r>
              <a:rPr lang="en-US" sz="2400" dirty="0" err="1"/>
              <a:t>wird</a:t>
            </a:r>
            <a:r>
              <a:rPr lang="en-US" sz="2400" dirty="0"/>
              <a:t>, </a:t>
            </a:r>
            <a:r>
              <a:rPr lang="en-US" sz="2400" dirty="0" err="1"/>
              <a:t>wird</a:t>
            </a:r>
            <a:r>
              <a:rPr lang="en-US" sz="2400" dirty="0"/>
              <a:t> </a:t>
            </a:r>
            <a:r>
              <a:rPr lang="en-US" sz="2400" dirty="0" err="1"/>
              <a:t>Widerstand</a:t>
            </a:r>
            <a:r>
              <a:rPr lang="en-US" sz="2400" dirty="0"/>
              <a:t> </a:t>
            </a:r>
            <a:r>
              <a:rPr lang="en-US" sz="2400" dirty="0" err="1"/>
              <a:t>zur</a:t>
            </a:r>
            <a:r>
              <a:rPr lang="en-US" sz="2400" dirty="0"/>
              <a:t> </a:t>
            </a:r>
            <a:r>
              <a:rPr lang="en-US" sz="2400" dirty="0" err="1"/>
              <a:t>Pflicht</a:t>
            </a:r>
            <a:r>
              <a:rPr lang="en-US" sz="2400" dirty="0"/>
              <a:t>”</a:t>
            </a:r>
            <a:endParaRPr lang="en-AT" sz="2400" dirty="0"/>
          </a:p>
        </p:txBody>
      </p:sp>
      <p:sp>
        <p:nvSpPr>
          <p:cNvPr id="5" name="Inhaltsplatzhalter 4">
            <a:extLst>
              <a:ext uri="{FF2B5EF4-FFF2-40B4-BE49-F238E27FC236}">
                <a16:creationId xmlns:a16="http://schemas.microsoft.com/office/drawing/2014/main" id="{996AC9E9-05FB-46A7-9E6E-A02A740D651F}"/>
              </a:ext>
            </a:extLst>
          </p:cNvPr>
          <p:cNvSpPr>
            <a:spLocks noGrp="1"/>
          </p:cNvSpPr>
          <p:nvPr>
            <p:ph idx="1"/>
          </p:nvPr>
        </p:nvSpPr>
        <p:spPr>
          <a:xfrm>
            <a:off x="5667375" y="2043905"/>
            <a:ext cx="5257800" cy="1995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dirty="0"/>
              <a:t>Was gilt </a:t>
            </a:r>
            <a:r>
              <a:rPr lang="en-GB" dirty="0" err="1"/>
              <a:t>als</a:t>
            </a:r>
            <a:r>
              <a:rPr lang="en-GB" dirty="0"/>
              <a:t> </a:t>
            </a:r>
            <a:r>
              <a:rPr lang="en-GB" dirty="0" err="1"/>
              <a:t>Widerstand</a:t>
            </a:r>
            <a:r>
              <a:rPr lang="en-GB" dirty="0"/>
              <a:t>?</a:t>
            </a:r>
            <a:endParaRPr lang="en-AT" dirty="0"/>
          </a:p>
        </p:txBody>
      </p:sp>
      <p:sp>
        <p:nvSpPr>
          <p:cNvPr id="6" name="Inhaltsplatzhalter 4">
            <a:extLst>
              <a:ext uri="{FF2B5EF4-FFF2-40B4-BE49-F238E27FC236}">
                <a16:creationId xmlns:a16="http://schemas.microsoft.com/office/drawing/2014/main" id="{146A0B2B-EF57-48F8-B40D-DF90C0C9D991}"/>
              </a:ext>
            </a:extLst>
          </p:cNvPr>
          <p:cNvSpPr txBox="1">
            <a:spLocks/>
          </p:cNvSpPr>
          <p:nvPr/>
        </p:nvSpPr>
        <p:spPr>
          <a:xfrm>
            <a:off x="195263" y="3968751"/>
            <a:ext cx="5257800" cy="1995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en-GB" dirty="0"/>
              <a:t>Hat die </a:t>
            </a:r>
            <a:r>
              <a:rPr lang="en-GB" dirty="0" err="1"/>
              <a:t>Mehrheit</a:t>
            </a:r>
            <a:r>
              <a:rPr lang="en-GB" dirty="0"/>
              <a:t> der Menschen </a:t>
            </a:r>
            <a:r>
              <a:rPr lang="en-GB" dirty="0" err="1"/>
              <a:t>gegen</a:t>
            </a:r>
            <a:r>
              <a:rPr lang="en-GB" dirty="0"/>
              <a:t> </a:t>
            </a:r>
            <a:r>
              <a:rPr lang="en-GB" dirty="0" err="1"/>
              <a:t>eine</a:t>
            </a:r>
            <a:r>
              <a:rPr lang="en-GB" dirty="0"/>
              <a:t> </a:t>
            </a:r>
            <a:r>
              <a:rPr lang="en-GB" dirty="0" err="1"/>
              <a:t>solche</a:t>
            </a:r>
            <a:r>
              <a:rPr lang="en-GB" dirty="0"/>
              <a:t> </a:t>
            </a:r>
            <a:r>
              <a:rPr lang="en-GB" dirty="0" err="1"/>
              <a:t>Pflicht</a:t>
            </a:r>
            <a:r>
              <a:rPr lang="en-GB" dirty="0"/>
              <a:t> </a:t>
            </a:r>
            <a:r>
              <a:rPr lang="en-GB" dirty="0" err="1"/>
              <a:t>verstoßen</a:t>
            </a:r>
            <a:r>
              <a:rPr lang="en-GB" dirty="0"/>
              <a:t>?</a:t>
            </a:r>
            <a:endParaRPr lang="en-AT" dirty="0"/>
          </a:p>
        </p:txBody>
      </p:sp>
      <p:sp>
        <p:nvSpPr>
          <p:cNvPr id="7" name="Inhaltsplatzhalter 4">
            <a:extLst>
              <a:ext uri="{FF2B5EF4-FFF2-40B4-BE49-F238E27FC236}">
                <a16:creationId xmlns:a16="http://schemas.microsoft.com/office/drawing/2014/main" id="{B1B9997B-18A2-43E0-979F-BE5059C5E0C2}"/>
              </a:ext>
            </a:extLst>
          </p:cNvPr>
          <p:cNvSpPr txBox="1">
            <a:spLocks/>
          </p:cNvSpPr>
          <p:nvPr/>
        </p:nvSpPr>
        <p:spPr>
          <a:xfrm>
            <a:off x="5753100" y="4814095"/>
            <a:ext cx="5257800" cy="1995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GB" dirty="0" err="1"/>
              <a:t>Wieso</a:t>
            </a:r>
            <a:r>
              <a:rPr lang="en-GB" dirty="0"/>
              <a:t> </a:t>
            </a:r>
            <a:r>
              <a:rPr lang="en-GB" dirty="0" err="1"/>
              <a:t>waren</a:t>
            </a:r>
            <a:r>
              <a:rPr lang="en-GB" dirty="0"/>
              <a:t> die </a:t>
            </a:r>
            <a:r>
              <a:rPr lang="en-GB" dirty="0" err="1"/>
              <a:t>meisten</a:t>
            </a:r>
            <a:r>
              <a:rPr lang="en-GB" dirty="0"/>
              <a:t> Menschen </a:t>
            </a:r>
            <a:r>
              <a:rPr lang="en-GB" dirty="0" err="1"/>
              <a:t>Mitläufer</a:t>
            </a:r>
            <a:r>
              <a:rPr lang="en-GB" dirty="0"/>
              <a:t>?</a:t>
            </a:r>
            <a:endParaRPr lang="en-AT" dirty="0"/>
          </a:p>
        </p:txBody>
      </p:sp>
      <p:sp>
        <p:nvSpPr>
          <p:cNvPr id="8" name="Inhaltsplatzhalter 4">
            <a:extLst>
              <a:ext uri="{FF2B5EF4-FFF2-40B4-BE49-F238E27FC236}">
                <a16:creationId xmlns:a16="http://schemas.microsoft.com/office/drawing/2014/main" id="{DD209CC6-EAAE-4957-BD36-AC34325B7D4B}"/>
              </a:ext>
            </a:extLst>
          </p:cNvPr>
          <p:cNvSpPr txBox="1">
            <a:spLocks/>
          </p:cNvSpPr>
          <p:nvPr/>
        </p:nvSpPr>
        <p:spPr>
          <a:xfrm>
            <a:off x="5667375" y="4814095"/>
            <a:ext cx="5257800" cy="1995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GB" dirty="0"/>
              <a:t>Was </a:t>
            </a:r>
            <a:r>
              <a:rPr lang="en-GB" dirty="0" err="1"/>
              <a:t>ist</a:t>
            </a:r>
            <a:r>
              <a:rPr lang="en-GB" dirty="0"/>
              <a:t> die </a:t>
            </a:r>
            <a:r>
              <a:rPr lang="en-GB" dirty="0" err="1"/>
              <a:t>persönliche</a:t>
            </a:r>
            <a:r>
              <a:rPr lang="en-GB" dirty="0"/>
              <a:t> </a:t>
            </a:r>
            <a:r>
              <a:rPr lang="en-GB" dirty="0" err="1"/>
              <a:t>Verantwortung</a:t>
            </a:r>
            <a:r>
              <a:rPr lang="en-GB" dirty="0"/>
              <a:t> von Menschen in </a:t>
            </a:r>
            <a:r>
              <a:rPr lang="en-GB" dirty="0" err="1"/>
              <a:t>einer</a:t>
            </a:r>
            <a:r>
              <a:rPr lang="en-GB" dirty="0"/>
              <a:t> </a:t>
            </a:r>
            <a:r>
              <a:rPr lang="en-GB" dirty="0" err="1"/>
              <a:t>Dikatur</a:t>
            </a:r>
            <a:r>
              <a:rPr lang="en-GB" dirty="0"/>
              <a:t>?</a:t>
            </a:r>
            <a:endParaRPr lang="en-AT" dirty="0"/>
          </a:p>
        </p:txBody>
      </p:sp>
    </p:spTree>
    <p:extLst>
      <p:ext uri="{BB962C8B-B14F-4D97-AF65-F5344CB8AC3E}">
        <p14:creationId xmlns:p14="http://schemas.microsoft.com/office/powerpoint/2010/main" val="332602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319711-6CFB-45A3-AD1D-7C3CA7AA062F}"/>
              </a:ext>
            </a:extLst>
          </p:cNvPr>
          <p:cNvSpPr>
            <a:spLocks noGrp="1"/>
          </p:cNvSpPr>
          <p:nvPr>
            <p:ph type="title"/>
          </p:nvPr>
        </p:nvSpPr>
        <p:spPr/>
        <p:txBody>
          <a:bodyPr/>
          <a:lstStyle/>
          <a:p>
            <a:r>
              <a:rPr lang="en-US" dirty="0" err="1"/>
              <a:t>Empfehlungen</a:t>
            </a:r>
            <a:endParaRPr lang="en-AT" dirty="0"/>
          </a:p>
        </p:txBody>
      </p:sp>
      <p:sp>
        <p:nvSpPr>
          <p:cNvPr id="3" name="Inhaltsplatzhalter 2">
            <a:extLst>
              <a:ext uri="{FF2B5EF4-FFF2-40B4-BE49-F238E27FC236}">
                <a16:creationId xmlns:a16="http://schemas.microsoft.com/office/drawing/2014/main" id="{FCE48BB5-D21A-439D-8881-32B5BA308B08}"/>
              </a:ext>
            </a:extLst>
          </p:cNvPr>
          <p:cNvSpPr>
            <a:spLocks noGrp="1"/>
          </p:cNvSpPr>
          <p:nvPr>
            <p:ph idx="1"/>
          </p:nvPr>
        </p:nvSpPr>
        <p:spPr/>
        <p:txBody>
          <a:bodyPr>
            <a:normAutofit fontScale="92500" lnSpcReduction="10000"/>
          </a:bodyPr>
          <a:lstStyle/>
          <a:p>
            <a:r>
              <a:rPr lang="en-US" dirty="0" err="1"/>
              <a:t>Bücher</a:t>
            </a:r>
            <a:r>
              <a:rPr lang="en-US" dirty="0"/>
              <a:t>:</a:t>
            </a:r>
          </a:p>
          <a:p>
            <a:pPr lvl="1"/>
            <a:r>
              <a:rPr lang="en-US" dirty="0"/>
              <a:t>Hannah Arendt: Was </a:t>
            </a:r>
            <a:r>
              <a:rPr lang="en-US" dirty="0" err="1"/>
              <a:t>heißt</a:t>
            </a:r>
            <a:r>
              <a:rPr lang="en-US" dirty="0"/>
              <a:t> </a:t>
            </a:r>
            <a:r>
              <a:rPr lang="en-US" dirty="0" err="1"/>
              <a:t>persönliche</a:t>
            </a:r>
            <a:r>
              <a:rPr lang="en-US" dirty="0"/>
              <a:t> </a:t>
            </a:r>
            <a:r>
              <a:rPr lang="en-US" dirty="0" err="1"/>
              <a:t>Verantwortung</a:t>
            </a:r>
            <a:r>
              <a:rPr lang="en-US" dirty="0"/>
              <a:t> in </a:t>
            </a:r>
            <a:r>
              <a:rPr lang="en-US" dirty="0" err="1"/>
              <a:t>einer</a:t>
            </a:r>
            <a:r>
              <a:rPr lang="en-US" dirty="0"/>
              <a:t> </a:t>
            </a:r>
            <a:r>
              <a:rPr lang="en-US" dirty="0" err="1"/>
              <a:t>Diktatur</a:t>
            </a:r>
            <a:r>
              <a:rPr lang="en-US" dirty="0"/>
              <a:t>? (</a:t>
            </a:r>
            <a:r>
              <a:rPr lang="en-US" dirty="0" err="1"/>
              <a:t>Vortrag</a:t>
            </a:r>
            <a:r>
              <a:rPr lang="en-US" dirty="0"/>
              <a:t> der </a:t>
            </a:r>
            <a:r>
              <a:rPr lang="en-US" dirty="0" err="1"/>
              <a:t>politischen</a:t>
            </a:r>
            <a:r>
              <a:rPr lang="en-US" dirty="0"/>
              <a:t> </a:t>
            </a:r>
            <a:r>
              <a:rPr lang="en-US" dirty="0" err="1"/>
              <a:t>Theoretikerin</a:t>
            </a:r>
            <a:r>
              <a:rPr lang="en-US" dirty="0"/>
              <a:t>)</a:t>
            </a:r>
          </a:p>
          <a:p>
            <a:pPr lvl="1"/>
            <a:r>
              <a:rPr lang="en-US" dirty="0"/>
              <a:t>Robert </a:t>
            </a:r>
            <a:r>
              <a:rPr lang="en-US" dirty="0" err="1"/>
              <a:t>Zoske</a:t>
            </a:r>
            <a:r>
              <a:rPr lang="en-US" dirty="0"/>
              <a:t>: Sophie Scholl: Es </a:t>
            </a:r>
            <a:r>
              <a:rPr lang="en-US" dirty="0" err="1"/>
              <a:t>reut</a:t>
            </a:r>
            <a:r>
              <a:rPr lang="en-US" dirty="0"/>
              <a:t> </a:t>
            </a:r>
            <a:r>
              <a:rPr lang="en-US" dirty="0" err="1"/>
              <a:t>mich</a:t>
            </a:r>
            <a:r>
              <a:rPr lang="en-US" dirty="0"/>
              <a:t> </a:t>
            </a:r>
            <a:r>
              <a:rPr lang="en-US" dirty="0" err="1"/>
              <a:t>nichts</a:t>
            </a:r>
            <a:r>
              <a:rPr lang="en-US" dirty="0"/>
              <a:t>. </a:t>
            </a:r>
            <a:r>
              <a:rPr lang="en-US" dirty="0" err="1"/>
              <a:t>Porträt</a:t>
            </a:r>
            <a:r>
              <a:rPr lang="en-US" dirty="0"/>
              <a:t> </a:t>
            </a:r>
            <a:r>
              <a:rPr lang="en-US" dirty="0" err="1"/>
              <a:t>einer</a:t>
            </a:r>
            <a:r>
              <a:rPr lang="en-US" dirty="0"/>
              <a:t> </a:t>
            </a:r>
            <a:r>
              <a:rPr lang="en-US" dirty="0" err="1"/>
              <a:t>Widerständigen</a:t>
            </a:r>
            <a:endParaRPr lang="en-US" dirty="0"/>
          </a:p>
          <a:p>
            <a:pPr lvl="1"/>
            <a:r>
              <a:rPr lang="en-US" dirty="0"/>
              <a:t>(</a:t>
            </a:r>
            <a:r>
              <a:rPr lang="en-US" dirty="0" err="1"/>
              <a:t>weiterführend</a:t>
            </a:r>
            <a:r>
              <a:rPr lang="en-US" dirty="0"/>
              <a:t>) </a:t>
            </a:r>
            <a:r>
              <a:rPr lang="de-DE" dirty="0">
                <a:latin typeface="Calibri" panose="020F0502020204030204" pitchFamily="34" charset="0"/>
                <a:ea typeface="Calibri" panose="020F0502020204030204" pitchFamily="34" charset="0"/>
                <a:cs typeface="Times New Roman" panose="02020603050405020304" pitchFamily="18" charset="0"/>
              </a:rPr>
              <a:t>Peter Pirker, </a:t>
            </a:r>
            <a:r>
              <a:rPr lang="de-DE" i="1" dirty="0">
                <a:latin typeface="Calibri" panose="020F0502020204030204" pitchFamily="34" charset="0"/>
                <a:ea typeface="Calibri" panose="020F0502020204030204" pitchFamily="34" charset="0"/>
                <a:cs typeface="Times New Roman" panose="02020603050405020304" pitchFamily="18" charset="0"/>
                <a:hlinkClick r:id="rId2"/>
              </a:rPr>
              <a:t>Gegen das </a:t>
            </a:r>
            <a:r>
              <a:rPr lang="de-DE" i="1" dirty="0" err="1">
                <a:latin typeface="Calibri" panose="020F0502020204030204" pitchFamily="34" charset="0"/>
                <a:ea typeface="Calibri" panose="020F0502020204030204" pitchFamily="34" charset="0"/>
                <a:cs typeface="Times New Roman" panose="02020603050405020304" pitchFamily="18" charset="0"/>
                <a:hlinkClick r:id="rId2"/>
              </a:rPr>
              <a:t>Drittte</a:t>
            </a:r>
            <a:r>
              <a:rPr lang="de-DE" i="1" dirty="0">
                <a:latin typeface="Calibri" panose="020F0502020204030204" pitchFamily="34" charset="0"/>
                <a:ea typeface="Calibri" panose="020F0502020204030204" pitchFamily="34" charset="0"/>
                <a:cs typeface="Times New Roman" panose="02020603050405020304" pitchFamily="18" charset="0"/>
                <a:hlinkClick r:id="rId2"/>
              </a:rPr>
              <a:t> Reich</a:t>
            </a:r>
            <a:r>
              <a:rPr lang="de-DE" i="1" dirty="0">
                <a:latin typeface="Calibri" panose="020F0502020204030204" pitchFamily="34" charset="0"/>
                <a:ea typeface="Calibri" panose="020F0502020204030204" pitchFamily="34" charset="0"/>
                <a:cs typeface="Times New Roman" panose="02020603050405020304" pitchFamily="18" charset="0"/>
              </a:rPr>
              <a:t>. 2010. </a:t>
            </a:r>
            <a:r>
              <a:rPr lang="de-DE" dirty="0">
                <a:latin typeface="Calibri" panose="020F0502020204030204" pitchFamily="34" charset="0"/>
                <a:ea typeface="Calibri" panose="020F0502020204030204" pitchFamily="34" charset="0"/>
                <a:cs typeface="Times New Roman" panose="02020603050405020304" pitchFamily="18" charset="0"/>
              </a:rPr>
              <a:t> </a:t>
            </a:r>
            <a:endParaRPr lang="en-US" dirty="0"/>
          </a:p>
          <a:p>
            <a:r>
              <a:rPr lang="en-US" dirty="0" err="1"/>
              <a:t>Vorträge</a:t>
            </a:r>
            <a:endParaRPr lang="en-US" dirty="0"/>
          </a:p>
          <a:p>
            <a:pPr lvl="1"/>
            <a:r>
              <a:rPr lang="en-US" dirty="0"/>
              <a:t>Albert Camus: “Die </a:t>
            </a:r>
            <a:r>
              <a:rPr lang="en-US" dirty="0" err="1"/>
              <a:t>Krise</a:t>
            </a:r>
            <a:r>
              <a:rPr lang="en-US" dirty="0"/>
              <a:t> des Menschen”, 1946; </a:t>
            </a:r>
            <a:r>
              <a:rPr lang="en-US" sz="2400" dirty="0">
                <a:hlinkClick r:id="rId3"/>
              </a:rPr>
              <a:t>http://archiv.faustkultur.de/1481-0-Camus-Die-Krise-des-Menschen.html</a:t>
            </a:r>
            <a:endParaRPr lang="en-US" dirty="0"/>
          </a:p>
          <a:p>
            <a:pPr marL="0" indent="0">
              <a:buNone/>
            </a:pPr>
            <a:endParaRPr lang="en-US" dirty="0"/>
          </a:p>
          <a:p>
            <a:r>
              <a:rPr lang="en-US" dirty="0" err="1"/>
              <a:t>Filme</a:t>
            </a:r>
            <a:r>
              <a:rPr lang="en-US" dirty="0"/>
              <a:t>/</a:t>
            </a:r>
            <a:r>
              <a:rPr lang="en-US" dirty="0" err="1"/>
              <a:t>Filmausschnitte</a:t>
            </a:r>
            <a:r>
              <a:rPr lang="en-US" dirty="0"/>
              <a:t>:</a:t>
            </a:r>
          </a:p>
          <a:p>
            <a:pPr lvl="1"/>
            <a:r>
              <a:rPr lang="en-US" dirty="0">
                <a:hlinkClick r:id="rId4"/>
              </a:rPr>
              <a:t>Die </a:t>
            </a:r>
            <a:r>
              <a:rPr lang="en-US" dirty="0" err="1">
                <a:hlinkClick r:id="rId4"/>
              </a:rPr>
              <a:t>Edelweißpiraten</a:t>
            </a:r>
            <a:r>
              <a:rPr lang="en-US" dirty="0">
                <a:hlinkClick r:id="rId4"/>
              </a:rPr>
              <a:t> (ARTE-</a:t>
            </a:r>
            <a:r>
              <a:rPr lang="en-US" dirty="0" err="1">
                <a:hlinkClick r:id="rId4"/>
              </a:rPr>
              <a:t>Dokumentation</a:t>
            </a:r>
            <a:r>
              <a:rPr lang="en-US" dirty="0">
                <a:hlinkClick r:id="rId4"/>
              </a:rPr>
              <a:t>)</a:t>
            </a:r>
            <a:endParaRPr lang="en-US" dirty="0"/>
          </a:p>
          <a:p>
            <a:pPr lvl="1"/>
            <a:r>
              <a:rPr lang="en-US" dirty="0">
                <a:hlinkClick r:id="rId5"/>
              </a:rPr>
              <a:t>Franz Weber: Desertion </a:t>
            </a:r>
            <a:r>
              <a:rPr lang="en-US" dirty="0" err="1">
                <a:hlinkClick r:id="rId5"/>
              </a:rPr>
              <a:t>aus</a:t>
            </a:r>
            <a:r>
              <a:rPr lang="en-US" dirty="0">
                <a:hlinkClick r:id="rId5"/>
              </a:rPr>
              <a:t> der Wehrmacht</a:t>
            </a:r>
            <a:endParaRPr lang="en-US" dirty="0"/>
          </a:p>
          <a:p>
            <a:pPr lvl="1"/>
            <a:endParaRPr lang="en-US" dirty="0"/>
          </a:p>
        </p:txBody>
      </p:sp>
    </p:spTree>
    <p:extLst>
      <p:ext uri="{BB962C8B-B14F-4D97-AF65-F5344CB8AC3E}">
        <p14:creationId xmlns:p14="http://schemas.microsoft.com/office/powerpoint/2010/main" val="3898171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DCBC6-81CC-4C5C-B1CF-9EFDEBB946D2}"/>
              </a:ext>
            </a:extLst>
          </p:cNvPr>
          <p:cNvSpPr>
            <a:spLocks noGrp="1"/>
          </p:cNvSpPr>
          <p:nvPr>
            <p:ph type="title"/>
          </p:nvPr>
        </p:nvSpPr>
        <p:spPr/>
        <p:txBody>
          <a:bodyPr/>
          <a:lstStyle/>
          <a:p>
            <a:r>
              <a:rPr lang="en-US" dirty="0" err="1"/>
              <a:t>Quellen</a:t>
            </a:r>
            <a:r>
              <a:rPr lang="en-US" dirty="0"/>
              <a:t> und </a:t>
            </a:r>
            <a:r>
              <a:rPr lang="en-US" dirty="0" err="1"/>
              <a:t>Literaturverzeichnis</a:t>
            </a:r>
            <a:endParaRPr lang="en-AT" dirty="0"/>
          </a:p>
        </p:txBody>
      </p:sp>
      <p:sp>
        <p:nvSpPr>
          <p:cNvPr id="3" name="Inhaltsplatzhalter 2">
            <a:extLst>
              <a:ext uri="{FF2B5EF4-FFF2-40B4-BE49-F238E27FC236}">
                <a16:creationId xmlns:a16="http://schemas.microsoft.com/office/drawing/2014/main" id="{59401BC5-A383-4FC2-824F-8528469C053A}"/>
              </a:ext>
            </a:extLst>
          </p:cNvPr>
          <p:cNvSpPr>
            <a:spLocks noGrp="1"/>
          </p:cNvSpPr>
          <p:nvPr>
            <p:ph idx="1"/>
          </p:nvPr>
        </p:nvSpPr>
        <p:spPr/>
        <p:txBody>
          <a:bodyPr/>
          <a:lstStyle/>
          <a:p>
            <a:r>
              <a:rPr lang="en-US" dirty="0"/>
              <a:t>DÖW  - </a:t>
            </a:r>
            <a:r>
              <a:rPr lang="en-US" dirty="0" err="1"/>
              <a:t>Dokumentationsarchiv</a:t>
            </a:r>
            <a:r>
              <a:rPr lang="en-US" dirty="0"/>
              <a:t> des </a:t>
            </a:r>
            <a:r>
              <a:rPr lang="en-US" dirty="0" err="1"/>
              <a:t>österreichischen</a:t>
            </a:r>
            <a:r>
              <a:rPr lang="en-US" dirty="0"/>
              <a:t> </a:t>
            </a:r>
            <a:r>
              <a:rPr lang="en-US" dirty="0" err="1"/>
              <a:t>Widerstandes</a:t>
            </a:r>
            <a:r>
              <a:rPr lang="en-US" dirty="0"/>
              <a:t>: </a:t>
            </a:r>
            <a:r>
              <a:rPr lang="en-US" dirty="0">
                <a:hlinkClick r:id="rId2"/>
              </a:rPr>
              <a:t>https://www.doew.at/</a:t>
            </a:r>
            <a:endParaRPr lang="en-US" dirty="0"/>
          </a:p>
          <a:p>
            <a:r>
              <a:rPr lang="en-US" dirty="0" err="1"/>
              <a:t>Geschichte</a:t>
            </a:r>
            <a:r>
              <a:rPr lang="en-US" dirty="0"/>
              <a:t> </a:t>
            </a:r>
            <a:r>
              <a:rPr lang="en-US" dirty="0" err="1"/>
              <a:t>Österreichs</a:t>
            </a:r>
            <a:r>
              <a:rPr lang="en-US" dirty="0"/>
              <a:t>, </a:t>
            </a:r>
            <a:r>
              <a:rPr lang="en-US" dirty="0" err="1"/>
              <a:t>Winkelbauer</a:t>
            </a:r>
            <a:r>
              <a:rPr lang="en-US" dirty="0"/>
              <a:t> / </a:t>
            </a:r>
            <a:r>
              <a:rPr lang="en-GB" dirty="0" err="1"/>
              <a:t>Mazohl</a:t>
            </a:r>
            <a:r>
              <a:rPr lang="en-GB" dirty="0"/>
              <a:t> / Pohl / </a:t>
            </a:r>
            <a:r>
              <a:rPr lang="en-GB" dirty="0" err="1"/>
              <a:t>Rathkolb</a:t>
            </a:r>
            <a:r>
              <a:rPr lang="en-GB" dirty="0"/>
              <a:t> / Lackner; </a:t>
            </a:r>
            <a:r>
              <a:rPr lang="en-GB" dirty="0" err="1"/>
              <a:t>Reclam</a:t>
            </a:r>
            <a:r>
              <a:rPr lang="en-GB" dirty="0"/>
              <a:t>: 4. </a:t>
            </a:r>
            <a:r>
              <a:rPr lang="en-GB" dirty="0" err="1"/>
              <a:t>aktualisierte</a:t>
            </a:r>
            <a:r>
              <a:rPr lang="en-GB" dirty="0"/>
              <a:t> und </a:t>
            </a:r>
            <a:r>
              <a:rPr lang="en-GB" dirty="0" err="1"/>
              <a:t>erweiterte</a:t>
            </a:r>
            <a:r>
              <a:rPr lang="en-GB" dirty="0"/>
              <a:t> </a:t>
            </a:r>
            <a:r>
              <a:rPr lang="en-GB" dirty="0" err="1"/>
              <a:t>Auflage</a:t>
            </a:r>
            <a:r>
              <a:rPr lang="en-GB" dirty="0"/>
              <a:t> 2020.</a:t>
            </a:r>
          </a:p>
          <a:p>
            <a:r>
              <a:rPr lang="en-GB" dirty="0" err="1"/>
              <a:t>Vocelka</a:t>
            </a:r>
            <a:r>
              <a:rPr lang="en-GB" dirty="0"/>
              <a:t>, Karl: </a:t>
            </a:r>
            <a:r>
              <a:rPr lang="en-GB" dirty="0" err="1"/>
              <a:t>Österreichische</a:t>
            </a:r>
            <a:r>
              <a:rPr lang="en-GB" dirty="0"/>
              <a:t> </a:t>
            </a:r>
            <a:r>
              <a:rPr lang="en-GB" dirty="0" err="1"/>
              <a:t>Geschichte</a:t>
            </a:r>
            <a:r>
              <a:rPr lang="en-GB" dirty="0"/>
              <a:t>; </a:t>
            </a:r>
            <a:r>
              <a:rPr lang="en-GB" dirty="0" err="1"/>
              <a:t>C.H.Beck</a:t>
            </a:r>
            <a:r>
              <a:rPr lang="en-GB" dirty="0"/>
              <a:t>: 3. </a:t>
            </a:r>
            <a:r>
              <a:rPr lang="en-GB" dirty="0" err="1"/>
              <a:t>Auflage</a:t>
            </a:r>
            <a:r>
              <a:rPr lang="en-GB" dirty="0"/>
              <a:t> 2010.</a:t>
            </a:r>
          </a:p>
          <a:p>
            <a:r>
              <a:rPr lang="en-GB" dirty="0"/>
              <a:t>Hannah Arendt: </a:t>
            </a:r>
            <a:r>
              <a:rPr lang="en-GB" dirty="0" err="1"/>
              <a:t>Elemente</a:t>
            </a:r>
            <a:r>
              <a:rPr lang="en-GB" dirty="0"/>
              <a:t> und </a:t>
            </a:r>
            <a:r>
              <a:rPr lang="en-GB" dirty="0" err="1"/>
              <a:t>Ursprünge</a:t>
            </a:r>
            <a:r>
              <a:rPr lang="en-GB" dirty="0"/>
              <a:t> </a:t>
            </a:r>
            <a:r>
              <a:rPr lang="en-GB" dirty="0" err="1"/>
              <a:t>totaler</a:t>
            </a:r>
            <a:r>
              <a:rPr lang="en-GB" dirty="0"/>
              <a:t> </a:t>
            </a:r>
            <a:r>
              <a:rPr lang="en-GB" dirty="0" err="1"/>
              <a:t>Herrschaft</a:t>
            </a:r>
            <a:r>
              <a:rPr lang="en-GB" dirty="0"/>
              <a:t>, Piper: 18. </a:t>
            </a:r>
            <a:r>
              <a:rPr lang="en-GB" dirty="0" err="1"/>
              <a:t>Auflage</a:t>
            </a:r>
            <a:r>
              <a:rPr lang="en-GB" dirty="0"/>
              <a:t> 2015 (</a:t>
            </a:r>
            <a:r>
              <a:rPr lang="en-GB" dirty="0" err="1"/>
              <a:t>Originalausgabe</a:t>
            </a:r>
            <a:r>
              <a:rPr lang="en-GB" dirty="0"/>
              <a:t>: The Origins of Totalitarianism, 1951).</a:t>
            </a:r>
          </a:p>
          <a:p>
            <a:r>
              <a:rPr lang="de-DE" dirty="0">
                <a:latin typeface="Calibri" panose="020F0502020204030204" pitchFamily="34" charset="0"/>
                <a:ea typeface="Calibri" panose="020F0502020204030204" pitchFamily="34" charset="0"/>
                <a:cs typeface="Times New Roman" panose="02020603050405020304" pitchFamily="18" charset="0"/>
              </a:rPr>
              <a:t>Peter Pirker, </a:t>
            </a:r>
            <a:r>
              <a:rPr lang="de-DE" i="1" dirty="0">
                <a:latin typeface="Calibri" panose="020F0502020204030204" pitchFamily="34" charset="0"/>
                <a:ea typeface="Calibri" panose="020F0502020204030204" pitchFamily="34" charset="0"/>
                <a:cs typeface="Times New Roman" panose="02020603050405020304" pitchFamily="18" charset="0"/>
                <a:hlinkClick r:id="rId3"/>
              </a:rPr>
              <a:t>Gegen das </a:t>
            </a:r>
            <a:r>
              <a:rPr lang="de-DE" i="1" dirty="0" err="1">
                <a:latin typeface="Calibri" panose="020F0502020204030204" pitchFamily="34" charset="0"/>
                <a:ea typeface="Calibri" panose="020F0502020204030204" pitchFamily="34" charset="0"/>
                <a:cs typeface="Times New Roman" panose="02020603050405020304" pitchFamily="18" charset="0"/>
                <a:hlinkClick r:id="rId3"/>
              </a:rPr>
              <a:t>Drittte</a:t>
            </a:r>
            <a:r>
              <a:rPr lang="de-DE" i="1" dirty="0">
                <a:latin typeface="Calibri" panose="020F0502020204030204" pitchFamily="34" charset="0"/>
                <a:ea typeface="Calibri" panose="020F0502020204030204" pitchFamily="34" charset="0"/>
                <a:cs typeface="Times New Roman" panose="02020603050405020304" pitchFamily="18" charset="0"/>
                <a:hlinkClick r:id="rId3"/>
              </a:rPr>
              <a:t> Reich</a:t>
            </a:r>
            <a:r>
              <a:rPr lang="de-DE" i="1" dirty="0">
                <a:latin typeface="Calibri" panose="020F0502020204030204" pitchFamily="34" charset="0"/>
                <a:ea typeface="Calibri" panose="020F0502020204030204" pitchFamily="34" charset="0"/>
                <a:cs typeface="Times New Roman" panose="02020603050405020304" pitchFamily="18" charset="0"/>
              </a:rPr>
              <a:t>. 2010. </a:t>
            </a:r>
            <a:r>
              <a:rPr lang="de-DE" dirty="0">
                <a:latin typeface="Calibri" panose="020F0502020204030204" pitchFamily="34" charset="0"/>
                <a:ea typeface="Calibri" panose="020F0502020204030204" pitchFamily="34" charset="0"/>
                <a:cs typeface="Times New Roman" panose="02020603050405020304" pitchFamily="18" charset="0"/>
              </a:rPr>
              <a:t> </a:t>
            </a:r>
            <a:endParaRPr lang="en-US" dirty="0"/>
          </a:p>
          <a:p>
            <a:endParaRPr lang="en-AT" dirty="0"/>
          </a:p>
          <a:p>
            <a:endParaRPr lang="en-US" dirty="0"/>
          </a:p>
          <a:p>
            <a:endParaRPr lang="en-US" dirty="0"/>
          </a:p>
        </p:txBody>
      </p:sp>
    </p:spTree>
    <p:extLst>
      <p:ext uri="{BB962C8B-B14F-4D97-AF65-F5344CB8AC3E}">
        <p14:creationId xmlns:p14="http://schemas.microsoft.com/office/powerpoint/2010/main" val="1329547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293257-47F8-40BD-B864-6FCA11C1B619}"/>
              </a:ext>
            </a:extLst>
          </p:cNvPr>
          <p:cNvSpPr>
            <a:spLocks noGrp="1"/>
          </p:cNvSpPr>
          <p:nvPr>
            <p:ph type="ctrTitle"/>
          </p:nvPr>
        </p:nvSpPr>
        <p:spPr/>
        <p:txBody>
          <a:bodyPr/>
          <a:lstStyle/>
          <a:p>
            <a:r>
              <a:rPr lang="en-US" dirty="0" err="1"/>
              <a:t>Austrofaschismus</a:t>
            </a:r>
            <a:r>
              <a:rPr lang="en-US" dirty="0"/>
              <a:t> und</a:t>
            </a:r>
            <a:br>
              <a:rPr lang="en-US" dirty="0"/>
            </a:br>
            <a:r>
              <a:rPr lang="en-US" dirty="0" err="1"/>
              <a:t>Nationalsozialismus</a:t>
            </a:r>
            <a:endParaRPr lang="en-AT" dirty="0"/>
          </a:p>
        </p:txBody>
      </p:sp>
      <p:sp>
        <p:nvSpPr>
          <p:cNvPr id="3" name="Untertitel 2">
            <a:extLst>
              <a:ext uri="{FF2B5EF4-FFF2-40B4-BE49-F238E27FC236}">
                <a16:creationId xmlns:a16="http://schemas.microsoft.com/office/drawing/2014/main" id="{26B460D8-72AE-4B3E-BE8D-5320AD995CF7}"/>
              </a:ext>
            </a:extLst>
          </p:cNvPr>
          <p:cNvSpPr>
            <a:spLocks noGrp="1"/>
          </p:cNvSpPr>
          <p:nvPr>
            <p:ph type="subTitle" idx="1"/>
          </p:nvPr>
        </p:nvSpPr>
        <p:spPr/>
        <p:txBody>
          <a:bodyPr/>
          <a:lstStyle/>
          <a:p>
            <a:r>
              <a:rPr lang="en-GB" dirty="0"/>
              <a:t>Ein </a:t>
            </a:r>
            <a:r>
              <a:rPr lang="en-GB" dirty="0" err="1"/>
              <a:t>kurzer</a:t>
            </a:r>
            <a:r>
              <a:rPr lang="en-GB" dirty="0"/>
              <a:t> </a:t>
            </a:r>
            <a:r>
              <a:rPr lang="en-GB" dirty="0" err="1"/>
              <a:t>Überblick</a:t>
            </a:r>
            <a:endParaRPr lang="en-AT" dirty="0"/>
          </a:p>
        </p:txBody>
      </p:sp>
    </p:spTree>
    <p:extLst>
      <p:ext uri="{BB962C8B-B14F-4D97-AF65-F5344CB8AC3E}">
        <p14:creationId xmlns:p14="http://schemas.microsoft.com/office/powerpoint/2010/main" val="3298458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965CE5D-F69B-4A82-BA81-E012BE28AA31}"/>
              </a:ext>
            </a:extLst>
          </p:cNvPr>
          <p:cNvSpPr>
            <a:spLocks noGrp="1"/>
          </p:cNvSpPr>
          <p:nvPr>
            <p:ph idx="1"/>
          </p:nvPr>
        </p:nvSpPr>
        <p:spPr>
          <a:xfrm>
            <a:off x="729465" y="647272"/>
            <a:ext cx="10624335" cy="5529691"/>
          </a:xfrm>
        </p:spPr>
        <p:txBody>
          <a:bodyPr>
            <a:normAutofit/>
          </a:bodyPr>
          <a:lstStyle/>
          <a:p>
            <a:pPr marL="0" indent="0">
              <a:buNone/>
            </a:pPr>
            <a:r>
              <a:rPr lang="de-DE" dirty="0">
                <a:latin typeface="Garamond" panose="02020404030301010803" pitchFamily="18" charset="0"/>
              </a:rPr>
              <a:t>&gt;&gt; </a:t>
            </a:r>
            <a:br>
              <a:rPr lang="de-DE" dirty="0">
                <a:latin typeface="Garamond" panose="02020404030301010803" pitchFamily="18" charset="0"/>
              </a:rPr>
            </a:br>
            <a:r>
              <a:rPr lang="de-DE" dirty="0">
                <a:latin typeface="Garamond" panose="02020404030301010803" pitchFamily="18" charset="0"/>
              </a:rPr>
              <a:t>Lassen Sie mich zuerst den Standort meiner Generation bestimmen. Die Menschen meines Alters wurden kurz vorm oder im Ersten Weltkrieg geboren, durch­leb­ten ihre Jugend in der Welt­wirt­schaftskrise und waren etwa zwanzig, als Hitler an die Macht kam. In Europa und Frank­reich erhielten sie zur Abrundung ihrer Bildung den Spanischen Bürgerkrieg, München, den Kriegs­aus­bruch 1939, die Nie­der­lage und vier Jahre Besatzung und Widerstand. Das dürfte gemeint sein, wenn man diese Generation als interessant bezeichnet. </a:t>
            </a:r>
            <a:br>
              <a:rPr lang="de-DE" dirty="0">
                <a:latin typeface="Garamond" panose="02020404030301010803" pitchFamily="18" charset="0"/>
              </a:rPr>
            </a:br>
            <a:r>
              <a:rPr lang="de-DE" dirty="0">
                <a:latin typeface="Garamond" panose="02020404030301010803" pitchFamily="18" charset="0"/>
              </a:rPr>
              <a:t>&lt;&lt;</a:t>
            </a:r>
            <a:br>
              <a:rPr lang="de-DE" dirty="0">
                <a:latin typeface="Garamond" panose="02020404030301010803" pitchFamily="18" charset="0"/>
              </a:rPr>
            </a:br>
            <a:br>
              <a:rPr lang="en-GB" dirty="0"/>
            </a:br>
            <a:r>
              <a:rPr lang="en-GB" dirty="0">
                <a:latin typeface="Garamond" panose="02020404030301010803" pitchFamily="18" charset="0"/>
              </a:rPr>
              <a:t>- Albert Camus, “Die </a:t>
            </a:r>
            <a:r>
              <a:rPr lang="en-GB" dirty="0" err="1">
                <a:latin typeface="Garamond" panose="02020404030301010803" pitchFamily="18" charset="0"/>
              </a:rPr>
              <a:t>Krise</a:t>
            </a:r>
            <a:r>
              <a:rPr lang="en-GB" dirty="0">
                <a:latin typeface="Garamond" panose="02020404030301010803" pitchFamily="18" charset="0"/>
              </a:rPr>
              <a:t> des Menschen”</a:t>
            </a:r>
            <a:br>
              <a:rPr lang="en-GB" dirty="0"/>
            </a:br>
            <a:r>
              <a:rPr lang="en-US" sz="1400" dirty="0"/>
              <a:t>Ende </a:t>
            </a:r>
            <a:r>
              <a:rPr lang="en-US" sz="1400" dirty="0" err="1"/>
              <a:t>März</a:t>
            </a:r>
            <a:r>
              <a:rPr lang="en-US" sz="1400" dirty="0"/>
              <a:t> 1946 </a:t>
            </a:r>
            <a:r>
              <a:rPr lang="en-US" sz="1400" dirty="0" err="1"/>
              <a:t>hielt</a:t>
            </a:r>
            <a:r>
              <a:rPr lang="en-US" sz="1400" dirty="0"/>
              <a:t> Albert Camus </a:t>
            </a:r>
            <a:r>
              <a:rPr lang="en-US" sz="1400" dirty="0" err="1"/>
              <a:t>einen</a:t>
            </a:r>
            <a:r>
              <a:rPr lang="en-US" sz="1400" dirty="0"/>
              <a:t> </a:t>
            </a:r>
            <a:r>
              <a:rPr lang="en-US" sz="1400" dirty="0" err="1"/>
              <a:t>Vortrag</a:t>
            </a:r>
            <a:r>
              <a:rPr lang="en-US" sz="1400" dirty="0"/>
              <a:t> an der Columbia University in New York: </a:t>
            </a:r>
            <a:r>
              <a:rPr lang="en-US" sz="1400" dirty="0" err="1"/>
              <a:t>Unter</a:t>
            </a:r>
            <a:r>
              <a:rPr lang="en-US" sz="1400" dirty="0"/>
              <a:t> dem </a:t>
            </a:r>
            <a:r>
              <a:rPr lang="en-US" sz="1400" dirty="0" err="1"/>
              <a:t>Titel</a:t>
            </a:r>
            <a:r>
              <a:rPr lang="en-US" sz="1400" dirty="0"/>
              <a:t> »The Human Crisis« - </a:t>
            </a:r>
            <a:r>
              <a:rPr lang="en-US" sz="1400" dirty="0">
                <a:hlinkClick r:id="rId2"/>
              </a:rPr>
              <a:t>http://archiv.faustkultur.de/1481-0-Camus-Die-Krise-des-Menschen.html</a:t>
            </a:r>
            <a:endParaRPr lang="en-US" sz="1400" dirty="0"/>
          </a:p>
          <a:p>
            <a:pPr marL="0" indent="0">
              <a:buNone/>
            </a:pPr>
            <a:endParaRPr lang="de-DE" dirty="0"/>
          </a:p>
        </p:txBody>
      </p:sp>
    </p:spTree>
    <p:extLst>
      <p:ext uri="{BB962C8B-B14F-4D97-AF65-F5344CB8AC3E}">
        <p14:creationId xmlns:p14="http://schemas.microsoft.com/office/powerpoint/2010/main" val="662376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59D23C-ED9D-4209-BFFE-E1DA68FA0AA8}"/>
              </a:ext>
            </a:extLst>
          </p:cNvPr>
          <p:cNvSpPr>
            <a:spLocks noGrp="1"/>
          </p:cNvSpPr>
          <p:nvPr>
            <p:ph type="title"/>
          </p:nvPr>
        </p:nvSpPr>
        <p:spPr/>
        <p:txBody>
          <a:bodyPr/>
          <a:lstStyle/>
          <a:p>
            <a:r>
              <a:rPr lang="en-GB" dirty="0" err="1"/>
              <a:t>Nachkriegswehen</a:t>
            </a:r>
            <a:r>
              <a:rPr lang="en-GB" dirty="0"/>
              <a:t> – die </a:t>
            </a:r>
            <a:r>
              <a:rPr lang="en-GB" dirty="0" err="1"/>
              <a:t>Erste</a:t>
            </a:r>
            <a:r>
              <a:rPr lang="en-GB" dirty="0"/>
              <a:t> </a:t>
            </a:r>
            <a:r>
              <a:rPr lang="en-GB" dirty="0" err="1"/>
              <a:t>Republik</a:t>
            </a:r>
            <a:r>
              <a:rPr lang="en-GB" dirty="0"/>
              <a:t> und 20er Jahre</a:t>
            </a:r>
            <a:endParaRPr lang="en-AT" dirty="0"/>
          </a:p>
        </p:txBody>
      </p:sp>
      <p:sp>
        <p:nvSpPr>
          <p:cNvPr id="3" name="Inhaltsplatzhalter 2">
            <a:extLst>
              <a:ext uri="{FF2B5EF4-FFF2-40B4-BE49-F238E27FC236}">
                <a16:creationId xmlns:a16="http://schemas.microsoft.com/office/drawing/2014/main" id="{A33F3B19-6A33-46EF-8CE7-BB2274B7917B}"/>
              </a:ext>
            </a:extLst>
          </p:cNvPr>
          <p:cNvSpPr>
            <a:spLocks noGrp="1"/>
          </p:cNvSpPr>
          <p:nvPr>
            <p:ph idx="1"/>
          </p:nvPr>
        </p:nvSpPr>
        <p:spPr/>
        <p:txBody>
          <a:bodyPr>
            <a:normAutofit fontScale="92500" lnSpcReduction="20000"/>
          </a:bodyPr>
          <a:lstStyle/>
          <a:p>
            <a:r>
              <a:rPr lang="en-GB" dirty="0" err="1"/>
              <a:t>Großreich</a:t>
            </a:r>
            <a:r>
              <a:rPr lang="en-GB" dirty="0"/>
              <a:t> </a:t>
            </a:r>
            <a:r>
              <a:rPr lang="en-GB" dirty="0">
                <a:sym typeface="Wingdings" panose="05000000000000000000" pitchFamily="2" charset="2"/>
              </a:rPr>
              <a:t> </a:t>
            </a:r>
            <a:r>
              <a:rPr lang="en-GB" dirty="0" err="1">
                <a:sym typeface="Wingdings" panose="05000000000000000000" pitchFamily="2" charset="2"/>
              </a:rPr>
              <a:t>Kleinstaat</a:t>
            </a:r>
            <a:endParaRPr lang="en-GB" dirty="0">
              <a:sym typeface="Wingdings" panose="05000000000000000000" pitchFamily="2" charset="2"/>
            </a:endParaRPr>
          </a:p>
          <a:p>
            <a:endParaRPr lang="en-GB" dirty="0">
              <a:sym typeface="Wingdings" panose="05000000000000000000" pitchFamily="2" charset="2"/>
            </a:endParaRPr>
          </a:p>
          <a:p>
            <a:r>
              <a:rPr lang="en-GB" dirty="0"/>
              <a:t>1918: </a:t>
            </a:r>
            <a:r>
              <a:rPr lang="en-GB" dirty="0" err="1"/>
              <a:t>Ausrufung</a:t>
            </a:r>
            <a:r>
              <a:rPr lang="en-GB" dirty="0"/>
              <a:t> der </a:t>
            </a:r>
            <a:r>
              <a:rPr lang="en-GB" dirty="0" err="1"/>
              <a:t>Republik</a:t>
            </a:r>
            <a:r>
              <a:rPr lang="en-GB" dirty="0"/>
              <a:t> “</a:t>
            </a:r>
            <a:r>
              <a:rPr lang="en-GB" dirty="0" err="1"/>
              <a:t>Deutschösterreich</a:t>
            </a:r>
            <a:r>
              <a:rPr lang="en-GB" dirty="0"/>
              <a:t>” – </a:t>
            </a:r>
            <a:r>
              <a:rPr lang="en-GB" dirty="0" err="1"/>
              <a:t>zweifache</a:t>
            </a:r>
            <a:r>
              <a:rPr lang="en-GB" dirty="0"/>
              <a:t> </a:t>
            </a:r>
            <a:r>
              <a:rPr lang="en-GB" dirty="0" err="1"/>
              <a:t>Absicht</a:t>
            </a:r>
            <a:r>
              <a:rPr lang="en-GB" dirty="0"/>
              <a:t> – 1) alle </a:t>
            </a:r>
            <a:r>
              <a:rPr lang="en-GB" dirty="0" err="1"/>
              <a:t>deutschsprachigen</a:t>
            </a:r>
            <a:r>
              <a:rPr lang="en-GB" dirty="0"/>
              <a:t> </a:t>
            </a:r>
            <a:r>
              <a:rPr lang="en-GB" dirty="0" err="1"/>
              <a:t>Gebiete</a:t>
            </a:r>
            <a:r>
              <a:rPr lang="en-GB" dirty="0"/>
              <a:t> der </a:t>
            </a:r>
            <a:r>
              <a:rPr lang="en-GB" dirty="0" err="1"/>
              <a:t>Monarchie</a:t>
            </a:r>
            <a:r>
              <a:rPr lang="en-GB" dirty="0"/>
              <a:t>; 2) “Anschluss” an die Deutsche </a:t>
            </a:r>
            <a:r>
              <a:rPr lang="en-GB" dirty="0" err="1"/>
              <a:t>Republik</a:t>
            </a:r>
            <a:r>
              <a:rPr lang="en-GB" dirty="0"/>
              <a:t> </a:t>
            </a:r>
            <a:r>
              <a:rPr lang="en-GB" dirty="0">
                <a:sym typeface="Wingdings" panose="05000000000000000000" pitchFamily="2" charset="2"/>
              </a:rPr>
              <a:t> </a:t>
            </a:r>
            <a:r>
              <a:rPr lang="en-GB" dirty="0" err="1">
                <a:sym typeface="Wingdings" panose="05000000000000000000" pitchFamily="2" charset="2"/>
              </a:rPr>
              <a:t>gestoppt</a:t>
            </a:r>
            <a:r>
              <a:rPr lang="en-GB" dirty="0">
                <a:sym typeface="Wingdings" panose="05000000000000000000" pitchFamily="2" charset="2"/>
              </a:rPr>
              <a:t> </a:t>
            </a:r>
            <a:r>
              <a:rPr lang="en-GB" dirty="0" err="1">
                <a:sym typeface="Wingdings" panose="05000000000000000000" pitchFamily="2" charset="2"/>
              </a:rPr>
              <a:t>Vertrag</a:t>
            </a:r>
            <a:r>
              <a:rPr lang="en-GB" dirty="0">
                <a:sym typeface="Wingdings" panose="05000000000000000000" pitchFamily="2" charset="2"/>
              </a:rPr>
              <a:t> St. Germain</a:t>
            </a:r>
          </a:p>
          <a:p>
            <a:endParaRPr lang="en-GB" dirty="0"/>
          </a:p>
          <a:p>
            <a:r>
              <a:rPr lang="en-GB" dirty="0" err="1"/>
              <a:t>Große</a:t>
            </a:r>
            <a:r>
              <a:rPr lang="en-GB" dirty="0"/>
              <a:t> </a:t>
            </a:r>
            <a:r>
              <a:rPr lang="en-GB" dirty="0" err="1"/>
              <a:t>Probleme</a:t>
            </a:r>
            <a:r>
              <a:rPr lang="en-GB" dirty="0"/>
              <a:t>: </a:t>
            </a:r>
          </a:p>
          <a:p>
            <a:pPr lvl="1"/>
            <a:r>
              <a:rPr lang="en-GB" dirty="0" err="1"/>
              <a:t>Mangel</a:t>
            </a:r>
            <a:r>
              <a:rPr lang="en-GB" dirty="0"/>
              <a:t> an </a:t>
            </a:r>
            <a:r>
              <a:rPr lang="en-GB" dirty="0" err="1"/>
              <a:t>Kohle</a:t>
            </a:r>
            <a:r>
              <a:rPr lang="en-GB" dirty="0"/>
              <a:t> und </a:t>
            </a:r>
            <a:r>
              <a:rPr lang="en-GB" dirty="0" err="1"/>
              <a:t>Lebensmitteln</a:t>
            </a:r>
            <a:r>
              <a:rPr lang="en-GB" dirty="0"/>
              <a:t> – </a:t>
            </a:r>
            <a:r>
              <a:rPr lang="en-GB" dirty="0" err="1"/>
              <a:t>Hungerwinter</a:t>
            </a:r>
            <a:r>
              <a:rPr lang="en-GB" dirty="0"/>
              <a:t> 1918/1919 und Winter 1919/1920 </a:t>
            </a:r>
            <a:r>
              <a:rPr lang="en-GB" dirty="0" err="1"/>
              <a:t>düstere</a:t>
            </a:r>
            <a:r>
              <a:rPr lang="en-GB" dirty="0"/>
              <a:t> Zeit</a:t>
            </a:r>
          </a:p>
          <a:p>
            <a:pPr lvl="1"/>
            <a:r>
              <a:rPr lang="en-GB" dirty="0" err="1"/>
              <a:t>Wirtschaftlich</a:t>
            </a:r>
            <a:r>
              <a:rPr lang="en-GB" dirty="0"/>
              <a:t> </a:t>
            </a:r>
            <a:r>
              <a:rPr lang="en-GB" dirty="0" err="1"/>
              <a:t>sehr</a:t>
            </a:r>
            <a:r>
              <a:rPr lang="en-GB" dirty="0"/>
              <a:t> </a:t>
            </a:r>
            <a:r>
              <a:rPr lang="en-GB" dirty="0" err="1"/>
              <a:t>schlecht</a:t>
            </a:r>
            <a:r>
              <a:rPr lang="en-GB" dirty="0"/>
              <a:t>, </a:t>
            </a:r>
            <a:r>
              <a:rPr lang="en-GB" dirty="0" err="1"/>
              <a:t>hohe</a:t>
            </a:r>
            <a:r>
              <a:rPr lang="en-GB" dirty="0"/>
              <a:t> Inflation, </a:t>
            </a:r>
            <a:r>
              <a:rPr lang="en-GB" dirty="0" err="1"/>
              <a:t>hohe</a:t>
            </a:r>
            <a:r>
              <a:rPr lang="en-GB" dirty="0"/>
              <a:t> </a:t>
            </a:r>
            <a:r>
              <a:rPr lang="en-GB" dirty="0" err="1"/>
              <a:t>Arbeitslosigkeit</a:t>
            </a:r>
            <a:r>
              <a:rPr lang="en-GB" dirty="0"/>
              <a:t> </a:t>
            </a:r>
            <a:r>
              <a:rPr lang="en-GB" dirty="0">
                <a:sym typeface="Wingdings" panose="05000000000000000000" pitchFamily="2" charset="2"/>
              </a:rPr>
              <a:t> </a:t>
            </a:r>
            <a:r>
              <a:rPr lang="en-GB" dirty="0" err="1">
                <a:sym typeface="Wingdings" panose="05000000000000000000" pitchFamily="2" charset="2"/>
              </a:rPr>
              <a:t>zwischenzeitliche</a:t>
            </a:r>
            <a:r>
              <a:rPr lang="en-GB" dirty="0">
                <a:sym typeface="Wingdings" panose="05000000000000000000" pitchFamily="2" charset="2"/>
              </a:rPr>
              <a:t> </a:t>
            </a:r>
            <a:r>
              <a:rPr lang="en-GB" dirty="0" err="1">
                <a:sym typeface="Wingdings" panose="05000000000000000000" pitchFamily="2" charset="2"/>
              </a:rPr>
              <a:t>Besserung</a:t>
            </a:r>
            <a:r>
              <a:rPr lang="en-GB" dirty="0">
                <a:sym typeface="Wingdings" panose="05000000000000000000" pitchFamily="2" charset="2"/>
              </a:rPr>
              <a:t> </a:t>
            </a:r>
            <a:r>
              <a:rPr lang="en-GB" dirty="0" err="1">
                <a:sym typeface="Wingdings" panose="05000000000000000000" pitchFamily="2" charset="2"/>
              </a:rPr>
              <a:t>durch</a:t>
            </a:r>
            <a:r>
              <a:rPr lang="en-GB" dirty="0">
                <a:sym typeface="Wingdings" panose="05000000000000000000" pitchFamily="2" charset="2"/>
              </a:rPr>
              <a:t> </a:t>
            </a:r>
            <a:r>
              <a:rPr lang="en-GB" dirty="0" err="1">
                <a:sym typeface="Wingdings" panose="05000000000000000000" pitchFamily="2" charset="2"/>
              </a:rPr>
              <a:t>Staatsanleihen</a:t>
            </a:r>
            <a:r>
              <a:rPr lang="en-GB" dirty="0">
                <a:sym typeface="Wingdings" panose="05000000000000000000" pitchFamily="2" charset="2"/>
              </a:rPr>
              <a:t> und </a:t>
            </a:r>
            <a:r>
              <a:rPr lang="en-GB" dirty="0" err="1">
                <a:sym typeface="Wingdings" panose="05000000000000000000" pitchFamily="2" charset="2"/>
              </a:rPr>
              <a:t>Einführung</a:t>
            </a:r>
            <a:r>
              <a:rPr lang="en-GB" dirty="0">
                <a:sym typeface="Wingdings" panose="05000000000000000000" pitchFamily="2" charset="2"/>
              </a:rPr>
              <a:t> Schilling (1925); </a:t>
            </a:r>
            <a:r>
              <a:rPr lang="en-GB" dirty="0" err="1">
                <a:sym typeface="Wingdings" panose="05000000000000000000" pitchFamily="2" charset="2"/>
              </a:rPr>
              <a:t>Weltwirtschaftskrise</a:t>
            </a:r>
            <a:r>
              <a:rPr lang="en-GB" dirty="0">
                <a:sym typeface="Wingdings" panose="05000000000000000000" pitchFamily="2" charset="2"/>
              </a:rPr>
              <a:t> 1929</a:t>
            </a:r>
            <a:br>
              <a:rPr lang="en-GB" dirty="0"/>
            </a:br>
            <a:endParaRPr lang="en-AT" dirty="0"/>
          </a:p>
        </p:txBody>
      </p:sp>
      <p:sp>
        <p:nvSpPr>
          <p:cNvPr id="4" name="Textfeld 3">
            <a:extLst>
              <a:ext uri="{FF2B5EF4-FFF2-40B4-BE49-F238E27FC236}">
                <a16:creationId xmlns:a16="http://schemas.microsoft.com/office/drawing/2014/main" id="{89777094-BC49-4894-93AE-BE20677000EF}"/>
              </a:ext>
            </a:extLst>
          </p:cNvPr>
          <p:cNvSpPr txBox="1"/>
          <p:nvPr/>
        </p:nvSpPr>
        <p:spPr>
          <a:xfrm>
            <a:off x="4043362" y="6297613"/>
            <a:ext cx="4105275" cy="369332"/>
          </a:xfrm>
          <a:prstGeom prst="rect">
            <a:avLst/>
          </a:prstGeom>
          <a:noFill/>
        </p:spPr>
        <p:txBody>
          <a:bodyPr wrap="square" rtlCol="0">
            <a:spAutoFit/>
          </a:bodyPr>
          <a:lstStyle/>
          <a:p>
            <a:r>
              <a:rPr lang="en-US" dirty="0" err="1"/>
              <a:t>Vocelka</a:t>
            </a:r>
            <a:r>
              <a:rPr lang="en-US" dirty="0"/>
              <a:t>, Karl: </a:t>
            </a:r>
            <a:r>
              <a:rPr lang="en-US" dirty="0" err="1"/>
              <a:t>Österreichische</a:t>
            </a:r>
            <a:r>
              <a:rPr lang="en-US" dirty="0"/>
              <a:t> </a:t>
            </a:r>
            <a:r>
              <a:rPr lang="en-US" dirty="0" err="1"/>
              <a:t>Geschichte</a:t>
            </a:r>
            <a:endParaRPr lang="en-AT" dirty="0"/>
          </a:p>
        </p:txBody>
      </p:sp>
    </p:spTree>
    <p:extLst>
      <p:ext uri="{BB962C8B-B14F-4D97-AF65-F5344CB8AC3E}">
        <p14:creationId xmlns:p14="http://schemas.microsoft.com/office/powerpoint/2010/main" val="1691265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B24044-7A26-40AA-BC1A-2E97A4DE4B84}"/>
              </a:ext>
            </a:extLst>
          </p:cNvPr>
          <p:cNvSpPr>
            <a:spLocks noGrp="1"/>
          </p:cNvSpPr>
          <p:nvPr>
            <p:ph type="title"/>
          </p:nvPr>
        </p:nvSpPr>
        <p:spPr/>
        <p:txBody>
          <a:bodyPr/>
          <a:lstStyle/>
          <a:p>
            <a:r>
              <a:rPr lang="en-GB" dirty="0" err="1"/>
              <a:t>Ideologische</a:t>
            </a:r>
            <a:r>
              <a:rPr lang="en-GB" dirty="0"/>
              <a:t> </a:t>
            </a:r>
            <a:r>
              <a:rPr lang="en-GB" dirty="0" err="1"/>
              <a:t>Kämpfe</a:t>
            </a:r>
            <a:r>
              <a:rPr lang="en-GB" dirty="0"/>
              <a:t> </a:t>
            </a:r>
            <a:r>
              <a:rPr lang="en-GB" dirty="0" err="1"/>
              <a:t>zwischen</a:t>
            </a:r>
            <a:r>
              <a:rPr lang="en-GB" dirty="0"/>
              <a:t> </a:t>
            </a:r>
            <a:r>
              <a:rPr lang="en-GB" dirty="0" err="1"/>
              <a:t>Sozialdemokraten</a:t>
            </a:r>
            <a:r>
              <a:rPr lang="en-GB" dirty="0"/>
              <a:t> und </a:t>
            </a:r>
            <a:r>
              <a:rPr lang="en-GB" dirty="0" err="1"/>
              <a:t>Christlichsozialen</a:t>
            </a:r>
            <a:endParaRPr lang="en-AT" dirty="0"/>
          </a:p>
        </p:txBody>
      </p:sp>
      <p:sp>
        <p:nvSpPr>
          <p:cNvPr id="3" name="Inhaltsplatzhalter 2">
            <a:extLst>
              <a:ext uri="{FF2B5EF4-FFF2-40B4-BE49-F238E27FC236}">
                <a16:creationId xmlns:a16="http://schemas.microsoft.com/office/drawing/2014/main" id="{75FE3CB0-748A-496B-B820-0A5B90C6321F}"/>
              </a:ext>
            </a:extLst>
          </p:cNvPr>
          <p:cNvSpPr>
            <a:spLocks noGrp="1"/>
          </p:cNvSpPr>
          <p:nvPr>
            <p:ph idx="1"/>
          </p:nvPr>
        </p:nvSpPr>
        <p:spPr/>
        <p:txBody>
          <a:bodyPr>
            <a:normAutofit fontScale="92500" lnSpcReduction="20000"/>
          </a:bodyPr>
          <a:lstStyle/>
          <a:p>
            <a:r>
              <a:rPr lang="en-GB" dirty="0" err="1"/>
              <a:t>Wahlen</a:t>
            </a:r>
            <a:r>
              <a:rPr lang="en-GB" dirty="0"/>
              <a:t> 1919: </a:t>
            </a:r>
            <a:r>
              <a:rPr lang="en-GB" dirty="0" err="1"/>
              <a:t>Sozialdemokraten</a:t>
            </a:r>
            <a:r>
              <a:rPr lang="en-GB" dirty="0"/>
              <a:t> (41%) ; </a:t>
            </a:r>
            <a:r>
              <a:rPr lang="en-GB" dirty="0" err="1"/>
              <a:t>Christlichsoziale</a:t>
            </a:r>
            <a:r>
              <a:rPr lang="en-GB" dirty="0"/>
              <a:t> (36%) </a:t>
            </a:r>
            <a:r>
              <a:rPr lang="en-GB" dirty="0" err="1"/>
              <a:t>Deutschnationale</a:t>
            </a:r>
            <a:r>
              <a:rPr lang="en-GB" dirty="0"/>
              <a:t> (18%).</a:t>
            </a:r>
            <a:endParaRPr lang="en-GB" dirty="0">
              <a:sym typeface="Wingdings" panose="05000000000000000000" pitchFamily="2" charset="2"/>
            </a:endParaRPr>
          </a:p>
          <a:p>
            <a:r>
              <a:rPr lang="en-GB" dirty="0" err="1">
                <a:sym typeface="Wingdings" panose="05000000000000000000" pitchFamily="2" charset="2"/>
              </a:rPr>
              <a:t>Kurze</a:t>
            </a:r>
            <a:r>
              <a:rPr lang="en-GB" dirty="0">
                <a:sym typeface="Wingdings" panose="05000000000000000000" pitchFamily="2" charset="2"/>
              </a:rPr>
              <a:t> </a:t>
            </a:r>
            <a:r>
              <a:rPr lang="en-GB" dirty="0" err="1">
                <a:sym typeface="Wingdings" panose="05000000000000000000" pitchFamily="2" charset="2"/>
              </a:rPr>
              <a:t>Kooperation</a:t>
            </a:r>
            <a:r>
              <a:rPr lang="en-GB" dirty="0">
                <a:sym typeface="Wingdings" panose="05000000000000000000" pitchFamily="2" charset="2"/>
              </a:rPr>
              <a:t> von </a:t>
            </a:r>
            <a:r>
              <a:rPr lang="en-GB" dirty="0" err="1">
                <a:sym typeface="Wingdings" panose="05000000000000000000" pitchFamily="2" charset="2"/>
              </a:rPr>
              <a:t>Sozialdemokraten</a:t>
            </a:r>
            <a:r>
              <a:rPr lang="en-GB" dirty="0">
                <a:sym typeface="Wingdings" panose="05000000000000000000" pitchFamily="2" charset="2"/>
              </a:rPr>
              <a:t> und </a:t>
            </a:r>
            <a:r>
              <a:rPr lang="en-GB" dirty="0" err="1">
                <a:sym typeface="Wingdings" panose="05000000000000000000" pitchFamily="2" charset="2"/>
              </a:rPr>
              <a:t>Christlichsozialen</a:t>
            </a:r>
            <a:r>
              <a:rPr lang="en-GB" dirty="0">
                <a:sym typeface="Wingdings" panose="05000000000000000000" pitchFamily="2" charset="2"/>
              </a:rPr>
              <a:t> – </a:t>
            </a:r>
            <a:r>
              <a:rPr lang="en-GB" dirty="0" err="1">
                <a:sym typeface="Wingdings" panose="05000000000000000000" pitchFamily="2" charset="2"/>
              </a:rPr>
              <a:t>dabei</a:t>
            </a:r>
            <a:r>
              <a:rPr lang="en-GB" dirty="0">
                <a:sym typeface="Wingdings" panose="05000000000000000000" pitchFamily="2" charset="2"/>
              </a:rPr>
              <a:t> </a:t>
            </a:r>
            <a:r>
              <a:rPr lang="en-GB" dirty="0" err="1">
                <a:sym typeface="Wingdings" panose="05000000000000000000" pitchFamily="2" charset="2"/>
              </a:rPr>
              <a:t>führten</a:t>
            </a:r>
            <a:r>
              <a:rPr lang="en-GB" dirty="0">
                <a:sym typeface="Wingdings" panose="05000000000000000000" pitchFamily="2" charset="2"/>
              </a:rPr>
              <a:t> </a:t>
            </a:r>
            <a:r>
              <a:rPr lang="en-GB" dirty="0" err="1">
                <a:sym typeface="Wingdings" panose="05000000000000000000" pitchFamily="2" charset="2"/>
              </a:rPr>
              <a:t>erstere</a:t>
            </a:r>
            <a:r>
              <a:rPr lang="en-GB" dirty="0">
                <a:sym typeface="Wingdings" panose="05000000000000000000" pitchFamily="2" charset="2"/>
              </a:rPr>
              <a:t> </a:t>
            </a:r>
            <a:r>
              <a:rPr lang="en-GB" dirty="0" err="1">
                <a:sym typeface="Wingdings" panose="05000000000000000000" pitchFamily="2" charset="2"/>
              </a:rPr>
              <a:t>wichtige</a:t>
            </a:r>
            <a:r>
              <a:rPr lang="en-GB" dirty="0">
                <a:sym typeface="Wingdings" panose="05000000000000000000" pitchFamily="2" charset="2"/>
              </a:rPr>
              <a:t> </a:t>
            </a:r>
            <a:r>
              <a:rPr lang="en-GB" dirty="0" err="1">
                <a:sym typeface="Wingdings" panose="05000000000000000000" pitchFamily="2" charset="2"/>
              </a:rPr>
              <a:t>Maßnahmen</a:t>
            </a:r>
            <a:r>
              <a:rPr lang="en-GB" dirty="0">
                <a:sym typeface="Wingdings" panose="05000000000000000000" pitchFamily="2" charset="2"/>
              </a:rPr>
              <a:t> </a:t>
            </a:r>
            <a:r>
              <a:rPr lang="en-GB" dirty="0" err="1">
                <a:sym typeface="Wingdings" panose="05000000000000000000" pitchFamily="2" charset="2"/>
              </a:rPr>
              <a:t>ein</a:t>
            </a:r>
            <a:r>
              <a:rPr lang="en-GB" dirty="0">
                <a:sym typeface="Wingdings" panose="05000000000000000000" pitchFamily="2" charset="2"/>
              </a:rPr>
              <a:t>:</a:t>
            </a:r>
            <a:br>
              <a:rPr lang="en-GB" dirty="0">
                <a:sym typeface="Wingdings" panose="05000000000000000000" pitchFamily="2" charset="2"/>
              </a:rPr>
            </a:br>
            <a:r>
              <a:rPr lang="en-GB" dirty="0" err="1">
                <a:sym typeface="Wingdings" panose="05000000000000000000" pitchFamily="2" charset="2"/>
              </a:rPr>
              <a:t>Achtstundentag</a:t>
            </a:r>
            <a:r>
              <a:rPr lang="en-GB" dirty="0">
                <a:sym typeface="Wingdings" panose="05000000000000000000" pitchFamily="2" charset="2"/>
              </a:rPr>
              <a:t>, </a:t>
            </a:r>
            <a:r>
              <a:rPr lang="en-GB" dirty="0" err="1">
                <a:sym typeface="Wingdings" panose="05000000000000000000" pitchFamily="2" charset="2"/>
              </a:rPr>
              <a:t>Urlaub</a:t>
            </a:r>
            <a:r>
              <a:rPr lang="en-GB" dirty="0">
                <a:sym typeface="Wingdings" panose="05000000000000000000" pitchFamily="2" charset="2"/>
              </a:rPr>
              <a:t>, </a:t>
            </a:r>
            <a:r>
              <a:rPr lang="en-GB" dirty="0" err="1">
                <a:sym typeface="Wingdings" panose="05000000000000000000" pitchFamily="2" charset="2"/>
              </a:rPr>
              <a:t>Arbeitslosenversicherung</a:t>
            </a:r>
            <a:r>
              <a:rPr lang="en-GB" dirty="0">
                <a:sym typeface="Wingdings" panose="05000000000000000000" pitchFamily="2" charset="2"/>
              </a:rPr>
              <a:t>, </a:t>
            </a:r>
            <a:r>
              <a:rPr lang="en-GB" dirty="0" err="1">
                <a:sym typeface="Wingdings" panose="05000000000000000000" pitchFamily="2" charset="2"/>
              </a:rPr>
              <a:t>Verankerung</a:t>
            </a:r>
            <a:r>
              <a:rPr lang="en-GB" dirty="0">
                <a:sym typeface="Wingdings" panose="05000000000000000000" pitchFamily="2" charset="2"/>
              </a:rPr>
              <a:t> </a:t>
            </a:r>
            <a:r>
              <a:rPr lang="en-GB" dirty="0" err="1">
                <a:sym typeface="Wingdings" panose="05000000000000000000" pitchFamily="2" charset="2"/>
              </a:rPr>
              <a:t>Gewerkschaften</a:t>
            </a:r>
            <a:r>
              <a:rPr lang="en-GB" dirty="0">
                <a:sym typeface="Wingdings" panose="05000000000000000000" pitchFamily="2" charset="2"/>
              </a:rPr>
              <a:t> und </a:t>
            </a:r>
            <a:r>
              <a:rPr lang="en-GB" dirty="0" err="1">
                <a:sym typeface="Wingdings" panose="05000000000000000000" pitchFamily="2" charset="2"/>
              </a:rPr>
              <a:t>Betriebsräte</a:t>
            </a:r>
            <a:endParaRPr lang="en-GB" dirty="0">
              <a:sym typeface="Wingdings" panose="05000000000000000000" pitchFamily="2" charset="2"/>
            </a:endParaRPr>
          </a:p>
          <a:p>
            <a:r>
              <a:rPr lang="en-GB" b="1" dirty="0" err="1">
                <a:sym typeface="Wingdings" panose="05000000000000000000" pitchFamily="2" charset="2"/>
              </a:rPr>
              <a:t>Sozialdemokraten</a:t>
            </a:r>
            <a:r>
              <a:rPr lang="en-GB" dirty="0">
                <a:sym typeface="Wingdings" panose="05000000000000000000" pitchFamily="2" charset="2"/>
              </a:rPr>
              <a:t>  Otto Bauer  </a:t>
            </a:r>
            <a:r>
              <a:rPr lang="en-GB" dirty="0" err="1">
                <a:sym typeface="Wingdings" panose="05000000000000000000" pitchFamily="2" charset="2"/>
              </a:rPr>
              <a:t>Austromarxismus</a:t>
            </a:r>
            <a:br>
              <a:rPr lang="en-GB" dirty="0">
                <a:sym typeface="Wingdings" panose="05000000000000000000" pitchFamily="2" charset="2"/>
              </a:rPr>
            </a:br>
            <a:r>
              <a:rPr lang="en-GB" dirty="0">
                <a:sym typeface="Wingdings" panose="05000000000000000000" pitchFamily="2" charset="2"/>
              </a:rPr>
              <a:t>vs.</a:t>
            </a:r>
            <a:br>
              <a:rPr lang="en-GB" dirty="0">
                <a:sym typeface="Wingdings" panose="05000000000000000000" pitchFamily="2" charset="2"/>
              </a:rPr>
            </a:br>
            <a:r>
              <a:rPr lang="en-GB" b="1" dirty="0" err="1">
                <a:sym typeface="Wingdings" panose="05000000000000000000" pitchFamily="2" charset="2"/>
              </a:rPr>
              <a:t>Christlichsoziale</a:t>
            </a:r>
            <a:r>
              <a:rPr lang="en-GB" dirty="0">
                <a:sym typeface="Wingdings" panose="05000000000000000000" pitchFamily="2" charset="2"/>
              </a:rPr>
              <a:t>  Ignaz </a:t>
            </a:r>
            <a:r>
              <a:rPr lang="en-GB" dirty="0" err="1">
                <a:sym typeface="Wingdings" panose="05000000000000000000" pitchFamily="2" charset="2"/>
              </a:rPr>
              <a:t>Seipel</a:t>
            </a:r>
            <a:r>
              <a:rPr lang="en-GB" dirty="0">
                <a:sym typeface="Wingdings" panose="05000000000000000000" pitchFamily="2" charset="2"/>
              </a:rPr>
              <a:t>   </a:t>
            </a:r>
            <a:r>
              <a:rPr lang="en-GB" dirty="0" err="1">
                <a:sym typeface="Wingdings" panose="05000000000000000000" pitchFamily="2" charset="2"/>
              </a:rPr>
              <a:t>bürgerlich</a:t>
            </a:r>
            <a:r>
              <a:rPr lang="en-GB" dirty="0">
                <a:sym typeface="Wingdings" panose="05000000000000000000" pitchFamily="2" charset="2"/>
              </a:rPr>
              <a:t> </a:t>
            </a:r>
            <a:r>
              <a:rPr lang="en-GB" dirty="0" err="1">
                <a:sym typeface="Wingdings" panose="05000000000000000000" pitchFamily="2" charset="2"/>
              </a:rPr>
              <a:t>republikanisch</a:t>
            </a:r>
            <a:r>
              <a:rPr lang="en-GB" dirty="0">
                <a:sym typeface="Wingdings" panose="05000000000000000000" pitchFamily="2" charset="2"/>
              </a:rPr>
              <a:t>  </a:t>
            </a:r>
            <a:r>
              <a:rPr lang="en-GB" dirty="0" err="1">
                <a:sym typeface="Wingdings" panose="05000000000000000000" pitchFamily="2" charset="2"/>
              </a:rPr>
              <a:t>Rechtsruck</a:t>
            </a:r>
            <a:r>
              <a:rPr lang="en-GB" dirty="0">
                <a:sym typeface="Wingdings" panose="05000000000000000000" pitchFamily="2" charset="2"/>
              </a:rPr>
              <a:t> </a:t>
            </a:r>
            <a:r>
              <a:rPr lang="en-GB" dirty="0" err="1">
                <a:sym typeface="Wingdings" panose="05000000000000000000" pitchFamily="2" charset="2"/>
              </a:rPr>
              <a:t>späte</a:t>
            </a:r>
            <a:r>
              <a:rPr lang="en-GB" dirty="0">
                <a:sym typeface="Wingdings" panose="05000000000000000000" pitchFamily="2" charset="2"/>
              </a:rPr>
              <a:t> 20er</a:t>
            </a:r>
          </a:p>
          <a:p>
            <a:r>
              <a:rPr lang="en-GB" dirty="0" err="1">
                <a:sym typeface="Wingdings" panose="05000000000000000000" pitchFamily="2" charset="2"/>
              </a:rPr>
              <a:t>Bewaffnete</a:t>
            </a:r>
            <a:r>
              <a:rPr lang="en-GB" dirty="0">
                <a:sym typeface="Wingdings" panose="05000000000000000000" pitchFamily="2" charset="2"/>
              </a:rPr>
              <a:t> </a:t>
            </a:r>
            <a:r>
              <a:rPr lang="en-GB" dirty="0" err="1">
                <a:sym typeface="Wingdings" panose="05000000000000000000" pitchFamily="2" charset="2"/>
              </a:rPr>
              <a:t>Verbände</a:t>
            </a:r>
            <a:r>
              <a:rPr lang="en-GB" dirty="0">
                <a:sym typeface="Wingdings" panose="05000000000000000000" pitchFamily="2" charset="2"/>
              </a:rPr>
              <a:t> (</a:t>
            </a:r>
            <a:r>
              <a:rPr lang="en-GB" dirty="0" err="1">
                <a:sym typeface="Wingdings" panose="05000000000000000000" pitchFamily="2" charset="2"/>
              </a:rPr>
              <a:t>Paramiltärs</a:t>
            </a:r>
            <a:r>
              <a:rPr lang="en-GB" dirty="0">
                <a:sym typeface="Wingdings" panose="05000000000000000000" pitchFamily="2" charset="2"/>
              </a:rPr>
              <a:t>) </a:t>
            </a:r>
            <a:r>
              <a:rPr lang="en-GB" dirty="0" err="1">
                <a:sym typeface="Wingdings" panose="05000000000000000000" pitchFamily="2" charset="2"/>
              </a:rPr>
              <a:t>waren</a:t>
            </a:r>
            <a:r>
              <a:rPr lang="en-GB" dirty="0">
                <a:sym typeface="Wingdings" panose="05000000000000000000" pitchFamily="2" charset="2"/>
              </a:rPr>
              <a:t> extremer </a:t>
            </a:r>
            <a:r>
              <a:rPr lang="en-GB" dirty="0" err="1">
                <a:sym typeface="Wingdings" panose="05000000000000000000" pitchFamily="2" charset="2"/>
              </a:rPr>
              <a:t>als</a:t>
            </a:r>
            <a:r>
              <a:rPr lang="en-GB" dirty="0">
                <a:sym typeface="Wingdings" panose="05000000000000000000" pitchFamily="2" charset="2"/>
              </a:rPr>
              <a:t> die </a:t>
            </a:r>
            <a:r>
              <a:rPr lang="en-GB" dirty="0" err="1">
                <a:sym typeface="Wingdings" panose="05000000000000000000" pitchFamily="2" charset="2"/>
              </a:rPr>
              <a:t>Parteien</a:t>
            </a:r>
            <a:r>
              <a:rPr lang="en-GB" dirty="0">
                <a:sym typeface="Wingdings" panose="05000000000000000000" pitchFamily="2" charset="2"/>
              </a:rPr>
              <a:t>:</a:t>
            </a:r>
            <a:br>
              <a:rPr lang="en-GB" dirty="0">
                <a:sym typeface="Wingdings" panose="05000000000000000000" pitchFamily="2" charset="2"/>
              </a:rPr>
            </a:br>
            <a:r>
              <a:rPr lang="en-GB" dirty="0" err="1">
                <a:sym typeface="Wingdings" panose="05000000000000000000" pitchFamily="2" charset="2"/>
              </a:rPr>
              <a:t>Heimwehr</a:t>
            </a:r>
            <a:r>
              <a:rPr lang="en-GB" dirty="0">
                <a:sym typeface="Wingdings" panose="05000000000000000000" pitchFamily="2" charset="2"/>
              </a:rPr>
              <a:t> (</a:t>
            </a:r>
            <a:r>
              <a:rPr lang="en-GB" dirty="0" err="1">
                <a:sym typeface="Wingdings" panose="05000000000000000000" pitchFamily="2" charset="2"/>
              </a:rPr>
              <a:t>Christlichsoziale</a:t>
            </a:r>
            <a:r>
              <a:rPr lang="en-GB" dirty="0">
                <a:sym typeface="Wingdings" panose="05000000000000000000" pitchFamily="2" charset="2"/>
              </a:rPr>
              <a:t>)</a:t>
            </a:r>
            <a:br>
              <a:rPr lang="en-GB" dirty="0">
                <a:sym typeface="Wingdings" panose="05000000000000000000" pitchFamily="2" charset="2"/>
              </a:rPr>
            </a:br>
            <a:r>
              <a:rPr lang="en-GB" dirty="0" err="1">
                <a:sym typeface="Wingdings" panose="05000000000000000000" pitchFamily="2" charset="2"/>
              </a:rPr>
              <a:t>Schutzbund</a:t>
            </a:r>
            <a:r>
              <a:rPr lang="en-GB" dirty="0">
                <a:sym typeface="Wingdings" panose="05000000000000000000" pitchFamily="2" charset="2"/>
              </a:rPr>
              <a:t> (</a:t>
            </a:r>
            <a:r>
              <a:rPr lang="en-GB" dirty="0" err="1">
                <a:sym typeface="Wingdings" panose="05000000000000000000" pitchFamily="2" charset="2"/>
              </a:rPr>
              <a:t>Sozialdemokraten</a:t>
            </a:r>
            <a:r>
              <a:rPr lang="en-GB" dirty="0">
                <a:sym typeface="Wingdings" panose="05000000000000000000" pitchFamily="2" charset="2"/>
              </a:rPr>
              <a:t>)</a:t>
            </a:r>
          </a:p>
          <a:p>
            <a:endParaRPr lang="en-GB" dirty="0">
              <a:sym typeface="Wingdings" panose="05000000000000000000" pitchFamily="2" charset="2"/>
            </a:endParaRPr>
          </a:p>
          <a:p>
            <a:endParaRPr lang="en-GB" dirty="0">
              <a:sym typeface="Wingdings" panose="05000000000000000000" pitchFamily="2" charset="2"/>
            </a:endParaRPr>
          </a:p>
          <a:p>
            <a:endParaRPr lang="en-AT" dirty="0"/>
          </a:p>
        </p:txBody>
      </p:sp>
    </p:spTree>
    <p:extLst>
      <p:ext uri="{BB962C8B-B14F-4D97-AF65-F5344CB8AC3E}">
        <p14:creationId xmlns:p14="http://schemas.microsoft.com/office/powerpoint/2010/main" val="498674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D613D-D08A-47AA-B3F5-0E8CFA052EFA}"/>
              </a:ext>
            </a:extLst>
          </p:cNvPr>
          <p:cNvSpPr>
            <a:spLocks noGrp="1"/>
          </p:cNvSpPr>
          <p:nvPr>
            <p:ph type="title"/>
          </p:nvPr>
        </p:nvSpPr>
        <p:spPr/>
        <p:txBody>
          <a:bodyPr/>
          <a:lstStyle/>
          <a:p>
            <a:r>
              <a:rPr lang="en-GB" dirty="0" err="1"/>
              <a:t>Erster</a:t>
            </a:r>
            <a:r>
              <a:rPr lang="en-GB" dirty="0"/>
              <a:t> </a:t>
            </a:r>
            <a:r>
              <a:rPr lang="en-GB" dirty="0" err="1"/>
              <a:t>gewaltsamer</a:t>
            </a:r>
            <a:r>
              <a:rPr lang="en-GB" dirty="0"/>
              <a:t> </a:t>
            </a:r>
            <a:r>
              <a:rPr lang="en-GB" dirty="0" err="1"/>
              <a:t>Zusammenstoß</a:t>
            </a:r>
            <a:endParaRPr lang="en-AT" dirty="0"/>
          </a:p>
        </p:txBody>
      </p:sp>
      <p:sp>
        <p:nvSpPr>
          <p:cNvPr id="3" name="Inhaltsplatzhalter 2">
            <a:extLst>
              <a:ext uri="{FF2B5EF4-FFF2-40B4-BE49-F238E27FC236}">
                <a16:creationId xmlns:a16="http://schemas.microsoft.com/office/drawing/2014/main" id="{67E49273-787A-4728-90FD-185AD44BCD80}"/>
              </a:ext>
            </a:extLst>
          </p:cNvPr>
          <p:cNvSpPr>
            <a:spLocks noGrp="1"/>
          </p:cNvSpPr>
          <p:nvPr>
            <p:ph idx="1"/>
          </p:nvPr>
        </p:nvSpPr>
        <p:spPr/>
        <p:txBody>
          <a:bodyPr>
            <a:normAutofit fontScale="92500" lnSpcReduction="20000"/>
          </a:bodyPr>
          <a:lstStyle/>
          <a:p>
            <a:r>
              <a:rPr lang="en-GB" b="1" dirty="0"/>
              <a:t>1927 </a:t>
            </a:r>
            <a:r>
              <a:rPr lang="en-GB" b="1" dirty="0" err="1"/>
              <a:t>Schattendorf</a:t>
            </a:r>
            <a:r>
              <a:rPr lang="en-GB" b="1" dirty="0"/>
              <a:t> </a:t>
            </a:r>
            <a:r>
              <a:rPr lang="en-GB" dirty="0"/>
              <a:t>– </a:t>
            </a:r>
            <a:r>
              <a:rPr lang="en-GB" dirty="0" err="1"/>
              <a:t>Heimwehr</a:t>
            </a:r>
            <a:r>
              <a:rPr lang="en-GB" dirty="0"/>
              <a:t> </a:t>
            </a:r>
            <a:r>
              <a:rPr lang="en-GB" dirty="0" err="1"/>
              <a:t>schießt</a:t>
            </a:r>
            <a:r>
              <a:rPr lang="en-GB" dirty="0"/>
              <a:t> auf </a:t>
            </a:r>
            <a:r>
              <a:rPr lang="en-GB" dirty="0" err="1"/>
              <a:t>Schutzbund</a:t>
            </a:r>
            <a:r>
              <a:rPr lang="en-GB" dirty="0"/>
              <a:t>, alter Mann und Kind </a:t>
            </a:r>
            <a:r>
              <a:rPr lang="en-GB" dirty="0" err="1"/>
              <a:t>getötet</a:t>
            </a:r>
            <a:r>
              <a:rPr lang="en-GB" dirty="0"/>
              <a:t>.</a:t>
            </a:r>
          </a:p>
          <a:p>
            <a:r>
              <a:rPr lang="en-GB" dirty="0" err="1"/>
              <a:t>Freispruch</a:t>
            </a:r>
            <a:r>
              <a:rPr lang="en-GB" dirty="0"/>
              <a:t> der </a:t>
            </a:r>
            <a:r>
              <a:rPr lang="en-GB" dirty="0" err="1"/>
              <a:t>Männer</a:t>
            </a:r>
            <a:r>
              <a:rPr lang="en-GB" dirty="0"/>
              <a:t> </a:t>
            </a:r>
            <a:r>
              <a:rPr lang="en-GB" dirty="0">
                <a:sym typeface="Wingdings" panose="05000000000000000000" pitchFamily="2" charset="2"/>
              </a:rPr>
              <a:t> </a:t>
            </a:r>
            <a:r>
              <a:rPr lang="en-GB" dirty="0" err="1">
                <a:sym typeface="Wingdings" panose="05000000000000000000" pitchFamily="2" charset="2"/>
              </a:rPr>
              <a:t>Empörung</a:t>
            </a:r>
            <a:r>
              <a:rPr lang="en-GB" dirty="0">
                <a:sym typeface="Wingdings" panose="05000000000000000000" pitchFamily="2" charset="2"/>
              </a:rPr>
              <a:t> der </a:t>
            </a:r>
            <a:r>
              <a:rPr lang="en-GB" dirty="0" err="1">
                <a:sym typeface="Wingdings" panose="05000000000000000000" pitchFamily="2" charset="2"/>
              </a:rPr>
              <a:t>Sozialdemokratischen</a:t>
            </a:r>
            <a:r>
              <a:rPr lang="en-GB" dirty="0">
                <a:sym typeface="Wingdings" panose="05000000000000000000" pitchFamily="2" charset="2"/>
              </a:rPr>
              <a:t> </a:t>
            </a:r>
            <a:r>
              <a:rPr lang="en-GB" dirty="0" err="1">
                <a:sym typeface="Wingdings" panose="05000000000000000000" pitchFamily="2" charset="2"/>
              </a:rPr>
              <a:t>Partei</a:t>
            </a:r>
            <a:endParaRPr lang="en-GB" dirty="0">
              <a:sym typeface="Wingdings" panose="05000000000000000000" pitchFamily="2" charset="2"/>
            </a:endParaRPr>
          </a:p>
          <a:p>
            <a:r>
              <a:rPr lang="en-GB" dirty="0" err="1">
                <a:sym typeface="Wingdings" panose="05000000000000000000" pitchFamily="2" charset="2"/>
              </a:rPr>
              <a:t>Protestdemonstration</a:t>
            </a:r>
            <a:r>
              <a:rPr lang="en-GB" dirty="0">
                <a:sym typeface="Wingdings" panose="05000000000000000000" pitchFamily="2" charset="2"/>
              </a:rPr>
              <a:t> </a:t>
            </a:r>
            <a:r>
              <a:rPr lang="en-GB" dirty="0" err="1">
                <a:sym typeface="Wingdings" panose="05000000000000000000" pitchFamily="2" charset="2"/>
              </a:rPr>
              <a:t>beim</a:t>
            </a:r>
            <a:r>
              <a:rPr lang="en-GB" dirty="0">
                <a:sym typeface="Wingdings" panose="05000000000000000000" pitchFamily="2" charset="2"/>
              </a:rPr>
              <a:t> </a:t>
            </a:r>
            <a:r>
              <a:rPr lang="en-GB" dirty="0" err="1">
                <a:sym typeface="Wingdings" panose="05000000000000000000" pitchFamily="2" charset="2"/>
              </a:rPr>
              <a:t>Justizpalast</a:t>
            </a:r>
            <a:r>
              <a:rPr lang="en-GB" dirty="0">
                <a:sym typeface="Wingdings" panose="05000000000000000000" pitchFamily="2" charset="2"/>
              </a:rPr>
              <a:t>  </a:t>
            </a:r>
            <a:r>
              <a:rPr lang="en-GB" dirty="0" err="1">
                <a:sym typeface="Wingdings" panose="05000000000000000000" pitchFamily="2" charset="2"/>
              </a:rPr>
              <a:t>geht</a:t>
            </a:r>
            <a:r>
              <a:rPr lang="en-GB" dirty="0">
                <a:sym typeface="Wingdings" panose="05000000000000000000" pitchFamily="2" charset="2"/>
              </a:rPr>
              <a:t> in </a:t>
            </a:r>
            <a:r>
              <a:rPr lang="en-GB" dirty="0" err="1">
                <a:sym typeface="Wingdings" panose="05000000000000000000" pitchFamily="2" charset="2"/>
              </a:rPr>
              <a:t>Flammen</a:t>
            </a:r>
            <a:r>
              <a:rPr lang="en-GB" dirty="0">
                <a:sym typeface="Wingdings" panose="05000000000000000000" pitchFamily="2" charset="2"/>
              </a:rPr>
              <a:t> auf</a:t>
            </a:r>
            <a:br>
              <a:rPr lang="en-GB" dirty="0">
                <a:sym typeface="Wingdings" panose="05000000000000000000" pitchFamily="2" charset="2"/>
              </a:rPr>
            </a:br>
            <a:r>
              <a:rPr lang="en-GB" dirty="0" err="1">
                <a:sym typeface="Wingdings" panose="05000000000000000000" pitchFamily="2" charset="2"/>
              </a:rPr>
              <a:t>Polizei</a:t>
            </a:r>
            <a:r>
              <a:rPr lang="en-GB" dirty="0">
                <a:sym typeface="Wingdings" panose="05000000000000000000" pitchFamily="2" charset="2"/>
              </a:rPr>
              <a:t> </a:t>
            </a:r>
            <a:r>
              <a:rPr lang="en-GB" dirty="0" err="1">
                <a:sym typeface="Wingdings" panose="05000000000000000000" pitchFamily="2" charset="2"/>
              </a:rPr>
              <a:t>greift</a:t>
            </a:r>
            <a:r>
              <a:rPr lang="en-GB" dirty="0">
                <a:sym typeface="Wingdings" panose="05000000000000000000" pitchFamily="2" charset="2"/>
              </a:rPr>
              <a:t> brutal </a:t>
            </a:r>
            <a:r>
              <a:rPr lang="en-GB" dirty="0" err="1">
                <a:sym typeface="Wingdings" panose="05000000000000000000" pitchFamily="2" charset="2"/>
              </a:rPr>
              <a:t>durch</a:t>
            </a:r>
            <a:r>
              <a:rPr lang="en-GB" dirty="0">
                <a:sym typeface="Wingdings" panose="05000000000000000000" pitchFamily="2" charset="2"/>
              </a:rPr>
              <a:t> und </a:t>
            </a:r>
            <a:r>
              <a:rPr lang="en-GB" dirty="0" err="1">
                <a:sym typeface="Wingdings" panose="05000000000000000000" pitchFamily="2" charset="2"/>
              </a:rPr>
              <a:t>schießt</a:t>
            </a:r>
            <a:r>
              <a:rPr lang="en-GB" dirty="0">
                <a:sym typeface="Wingdings" panose="05000000000000000000" pitchFamily="2" charset="2"/>
              </a:rPr>
              <a:t> in die </a:t>
            </a:r>
            <a:r>
              <a:rPr lang="en-GB" dirty="0" err="1">
                <a:sym typeface="Wingdings" panose="05000000000000000000" pitchFamily="2" charset="2"/>
              </a:rPr>
              <a:t>Menge</a:t>
            </a:r>
            <a:r>
              <a:rPr lang="en-GB" dirty="0">
                <a:sym typeface="Wingdings" panose="05000000000000000000" pitchFamily="2" charset="2"/>
              </a:rPr>
              <a:t>  </a:t>
            </a:r>
            <a:r>
              <a:rPr lang="en-GB" dirty="0" err="1">
                <a:sym typeface="Wingdings" panose="05000000000000000000" pitchFamily="2" charset="2"/>
              </a:rPr>
              <a:t>viele</a:t>
            </a:r>
            <a:r>
              <a:rPr lang="en-GB" dirty="0">
                <a:sym typeface="Wingdings" panose="05000000000000000000" pitchFamily="2" charset="2"/>
              </a:rPr>
              <a:t> Tote (89) und </a:t>
            </a:r>
            <a:r>
              <a:rPr lang="en-GB" dirty="0" err="1">
                <a:sym typeface="Wingdings" panose="05000000000000000000" pitchFamily="2" charset="2"/>
              </a:rPr>
              <a:t>Verwundete</a:t>
            </a:r>
            <a:endParaRPr lang="en-GB" dirty="0">
              <a:sym typeface="Wingdings" panose="05000000000000000000" pitchFamily="2" charset="2"/>
            </a:endParaRPr>
          </a:p>
          <a:p>
            <a:r>
              <a:rPr lang="en-GB" dirty="0">
                <a:sym typeface="Wingdings" panose="05000000000000000000" pitchFamily="2" charset="2"/>
              </a:rPr>
              <a:t>1929 </a:t>
            </a:r>
            <a:r>
              <a:rPr lang="en-GB" dirty="0" err="1">
                <a:sym typeface="Wingdings" panose="05000000000000000000" pitchFamily="2" charset="2"/>
              </a:rPr>
              <a:t>Weltwirtschaftskrise</a:t>
            </a:r>
            <a:r>
              <a:rPr lang="en-GB" dirty="0">
                <a:sym typeface="Wingdings" panose="05000000000000000000" pitchFamily="2" charset="2"/>
              </a:rPr>
              <a:t>  </a:t>
            </a:r>
            <a:r>
              <a:rPr lang="en-GB" dirty="0" err="1">
                <a:sym typeface="Wingdings" panose="05000000000000000000" pitchFamily="2" charset="2"/>
              </a:rPr>
              <a:t>Verschärfung</a:t>
            </a:r>
            <a:r>
              <a:rPr lang="en-GB" dirty="0">
                <a:sym typeface="Wingdings" panose="05000000000000000000" pitchFamily="2" charset="2"/>
              </a:rPr>
              <a:t> der </a:t>
            </a:r>
            <a:r>
              <a:rPr lang="en-GB" dirty="0" err="1">
                <a:sym typeface="Wingdings" panose="05000000000000000000" pitchFamily="2" charset="2"/>
              </a:rPr>
              <a:t>Wirtschaftskrise</a:t>
            </a:r>
            <a:endParaRPr lang="en-GB" dirty="0">
              <a:sym typeface="Wingdings" panose="05000000000000000000" pitchFamily="2" charset="2"/>
            </a:endParaRPr>
          </a:p>
          <a:p>
            <a:r>
              <a:rPr lang="en-GB" dirty="0">
                <a:sym typeface="Wingdings" panose="05000000000000000000" pitchFamily="2" charset="2"/>
              </a:rPr>
              <a:t> </a:t>
            </a:r>
            <a:r>
              <a:rPr lang="en-GB" b="1" dirty="0" err="1">
                <a:sym typeface="Wingdings" panose="05000000000000000000" pitchFamily="2" charset="2"/>
              </a:rPr>
              <a:t>Verhärtung</a:t>
            </a:r>
            <a:r>
              <a:rPr lang="en-GB" b="1" dirty="0">
                <a:sym typeface="Wingdings" panose="05000000000000000000" pitchFamily="2" charset="2"/>
              </a:rPr>
              <a:t> der </a:t>
            </a:r>
            <a:r>
              <a:rPr lang="en-GB" b="1" dirty="0" err="1">
                <a:sym typeface="Wingdings" panose="05000000000000000000" pitchFamily="2" charset="2"/>
              </a:rPr>
              <a:t>Fronten</a:t>
            </a:r>
            <a:r>
              <a:rPr lang="en-GB" dirty="0">
                <a:sym typeface="Wingdings" panose="05000000000000000000" pitchFamily="2" charset="2"/>
              </a:rPr>
              <a:t>; </a:t>
            </a:r>
            <a:r>
              <a:rPr lang="en-GB" dirty="0" err="1">
                <a:sym typeface="Wingdings" panose="05000000000000000000" pitchFamily="2" charset="2"/>
              </a:rPr>
              <a:t>Heimwehr</a:t>
            </a:r>
            <a:r>
              <a:rPr lang="en-GB" dirty="0">
                <a:sym typeface="Wingdings" panose="05000000000000000000" pitchFamily="2" charset="2"/>
              </a:rPr>
              <a:t> </a:t>
            </a:r>
            <a:r>
              <a:rPr lang="en-GB" dirty="0" err="1">
                <a:sym typeface="Wingdings" panose="05000000000000000000" pitchFamily="2" charset="2"/>
              </a:rPr>
              <a:t>verlangt</a:t>
            </a:r>
            <a:r>
              <a:rPr lang="en-GB" dirty="0">
                <a:sym typeface="Wingdings" panose="05000000000000000000" pitchFamily="2" charset="2"/>
              </a:rPr>
              <a:t> Ende der </a:t>
            </a:r>
            <a:r>
              <a:rPr lang="en-GB" dirty="0" err="1">
                <a:sym typeface="Wingdings" panose="05000000000000000000" pitchFamily="2" charset="2"/>
              </a:rPr>
              <a:t>Demokratie</a:t>
            </a:r>
            <a:r>
              <a:rPr lang="en-GB" dirty="0">
                <a:sym typeface="Wingdings" panose="05000000000000000000" pitchFamily="2" charset="2"/>
              </a:rPr>
              <a:t> und </a:t>
            </a:r>
            <a:r>
              <a:rPr lang="en-GB" dirty="0" err="1">
                <a:sym typeface="Wingdings" panose="05000000000000000000" pitchFamily="2" charset="2"/>
              </a:rPr>
              <a:t>Ausschaltung</a:t>
            </a:r>
            <a:r>
              <a:rPr lang="en-GB" dirty="0">
                <a:sym typeface="Wingdings" panose="05000000000000000000" pitchFamily="2" charset="2"/>
              </a:rPr>
              <a:t> der </a:t>
            </a:r>
            <a:r>
              <a:rPr lang="en-GB" dirty="0" err="1">
                <a:sym typeface="Wingdings" panose="05000000000000000000" pitchFamily="2" charset="2"/>
              </a:rPr>
              <a:t>Sozialdemokratie</a:t>
            </a:r>
            <a:r>
              <a:rPr lang="en-GB" dirty="0">
                <a:sym typeface="Wingdings" panose="05000000000000000000" pitchFamily="2" charset="2"/>
              </a:rPr>
              <a:t> </a:t>
            </a:r>
            <a:r>
              <a:rPr lang="en-GB" dirty="0" err="1">
                <a:sym typeface="Wingdings" panose="05000000000000000000" pitchFamily="2" charset="2"/>
              </a:rPr>
              <a:t>im</a:t>
            </a:r>
            <a:r>
              <a:rPr lang="en-GB" dirty="0">
                <a:sym typeface="Wingdings" panose="05000000000000000000" pitchFamily="2" charset="2"/>
              </a:rPr>
              <a:t> </a:t>
            </a:r>
            <a:r>
              <a:rPr lang="en-GB" dirty="0" err="1">
                <a:sym typeface="Wingdings" panose="05000000000000000000" pitchFamily="2" charset="2"/>
              </a:rPr>
              <a:t>Korneuburger</a:t>
            </a:r>
            <a:r>
              <a:rPr lang="en-GB" dirty="0">
                <a:sym typeface="Wingdings" panose="05000000000000000000" pitchFamily="2" charset="2"/>
              </a:rPr>
              <a:t> Eid (1930)</a:t>
            </a:r>
          </a:p>
          <a:p>
            <a:r>
              <a:rPr lang="en-GB" dirty="0" err="1">
                <a:sym typeface="Wingdings" panose="05000000000000000000" pitchFamily="2" charset="2"/>
              </a:rPr>
              <a:t>Aufstieg</a:t>
            </a:r>
            <a:r>
              <a:rPr lang="en-GB" dirty="0">
                <a:sym typeface="Wingdings" panose="05000000000000000000" pitchFamily="2" charset="2"/>
              </a:rPr>
              <a:t> der Nazis in Deutschland – </a:t>
            </a:r>
            <a:r>
              <a:rPr lang="en-GB" dirty="0" err="1">
                <a:sym typeface="Wingdings" panose="05000000000000000000" pitchFamily="2" charset="2"/>
              </a:rPr>
              <a:t>Bestreben</a:t>
            </a:r>
            <a:r>
              <a:rPr lang="en-GB" dirty="0">
                <a:sym typeface="Wingdings" panose="05000000000000000000" pitchFamily="2" charset="2"/>
              </a:rPr>
              <a:t> der </a:t>
            </a:r>
            <a:r>
              <a:rPr lang="en-GB" dirty="0" err="1">
                <a:sym typeface="Wingdings" panose="05000000000000000000" pitchFamily="2" charset="2"/>
              </a:rPr>
              <a:t>Christlichsozialen</a:t>
            </a:r>
            <a:r>
              <a:rPr lang="en-GB" dirty="0">
                <a:sym typeface="Wingdings" panose="05000000000000000000" pitchFamily="2" charset="2"/>
              </a:rPr>
              <a:t> </a:t>
            </a:r>
            <a:r>
              <a:rPr lang="en-GB" dirty="0" err="1">
                <a:sym typeface="Wingdings" panose="05000000000000000000" pitchFamily="2" charset="2"/>
              </a:rPr>
              <a:t>Neuwahlen</a:t>
            </a:r>
            <a:r>
              <a:rPr lang="en-GB" dirty="0">
                <a:sym typeface="Wingdings" panose="05000000000000000000" pitchFamily="2" charset="2"/>
              </a:rPr>
              <a:t> in </a:t>
            </a:r>
            <a:r>
              <a:rPr lang="en-GB" dirty="0" err="1">
                <a:sym typeface="Wingdings" panose="05000000000000000000" pitchFamily="2" charset="2"/>
              </a:rPr>
              <a:t>Österreich</a:t>
            </a:r>
            <a:r>
              <a:rPr lang="en-GB" dirty="0">
                <a:sym typeface="Wingdings" panose="05000000000000000000" pitchFamily="2" charset="2"/>
              </a:rPr>
              <a:t> </a:t>
            </a:r>
            <a:r>
              <a:rPr lang="en-GB" dirty="0" err="1">
                <a:sym typeface="Wingdings" panose="05000000000000000000" pitchFamily="2" charset="2"/>
              </a:rPr>
              <a:t>zu</a:t>
            </a:r>
            <a:r>
              <a:rPr lang="en-GB" dirty="0">
                <a:sym typeface="Wingdings" panose="05000000000000000000" pitchFamily="2" charset="2"/>
              </a:rPr>
              <a:t> </a:t>
            </a:r>
            <a:r>
              <a:rPr lang="en-GB" dirty="0" err="1">
                <a:sym typeface="Wingdings" panose="05000000000000000000" pitchFamily="2" charset="2"/>
              </a:rPr>
              <a:t>verhindern</a:t>
            </a:r>
            <a:r>
              <a:rPr lang="en-GB" dirty="0">
                <a:sym typeface="Wingdings" panose="05000000000000000000" pitchFamily="2" charset="2"/>
              </a:rPr>
              <a:t>. </a:t>
            </a:r>
            <a:r>
              <a:rPr lang="en-GB" b="1" dirty="0" err="1">
                <a:sym typeface="Wingdings" panose="05000000000000000000" pitchFamily="2" charset="2"/>
              </a:rPr>
              <a:t>Weichen</a:t>
            </a:r>
            <a:r>
              <a:rPr lang="en-GB" b="1" dirty="0">
                <a:sym typeface="Wingdings" panose="05000000000000000000" pitchFamily="2" charset="2"/>
              </a:rPr>
              <a:t> </a:t>
            </a:r>
            <a:r>
              <a:rPr lang="en-GB" b="1" dirty="0" err="1">
                <a:sym typeface="Wingdings" panose="05000000000000000000" pitchFamily="2" charset="2"/>
              </a:rPr>
              <a:t>gestellt</a:t>
            </a:r>
            <a:r>
              <a:rPr lang="en-GB" b="1" dirty="0">
                <a:sym typeface="Wingdings" panose="05000000000000000000" pitchFamily="2" charset="2"/>
              </a:rPr>
              <a:t>  Ende der </a:t>
            </a:r>
            <a:r>
              <a:rPr lang="en-GB" b="1" dirty="0" err="1">
                <a:sym typeface="Wingdings" panose="05000000000000000000" pitchFamily="2" charset="2"/>
              </a:rPr>
              <a:t>jungen</a:t>
            </a:r>
            <a:r>
              <a:rPr lang="en-GB" b="1" dirty="0">
                <a:sym typeface="Wingdings" panose="05000000000000000000" pitchFamily="2" charset="2"/>
              </a:rPr>
              <a:t> </a:t>
            </a:r>
            <a:r>
              <a:rPr lang="en-GB" b="1" dirty="0" err="1">
                <a:sym typeface="Wingdings" panose="05000000000000000000" pitchFamily="2" charset="2"/>
              </a:rPr>
              <a:t>Demokratie</a:t>
            </a:r>
            <a:endParaRPr lang="en-GB" b="1" dirty="0"/>
          </a:p>
          <a:p>
            <a:endParaRPr lang="en-AT" dirty="0"/>
          </a:p>
        </p:txBody>
      </p:sp>
    </p:spTree>
    <p:extLst>
      <p:ext uri="{BB962C8B-B14F-4D97-AF65-F5344CB8AC3E}">
        <p14:creationId xmlns:p14="http://schemas.microsoft.com/office/powerpoint/2010/main" val="1309178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5BA07-337D-4B6A-B8A7-C1029A94CA44}"/>
              </a:ext>
            </a:extLst>
          </p:cNvPr>
          <p:cNvSpPr>
            <a:spLocks noGrp="1"/>
          </p:cNvSpPr>
          <p:nvPr>
            <p:ph type="title"/>
          </p:nvPr>
        </p:nvSpPr>
        <p:spPr/>
        <p:txBody>
          <a:bodyPr/>
          <a:lstStyle/>
          <a:p>
            <a:r>
              <a:rPr lang="en-GB" dirty="0" err="1"/>
              <a:t>Weg</a:t>
            </a:r>
            <a:r>
              <a:rPr lang="en-GB" dirty="0"/>
              <a:t> in den </a:t>
            </a:r>
            <a:r>
              <a:rPr lang="en-GB" dirty="0" err="1"/>
              <a:t>Austrofaschismus</a:t>
            </a:r>
            <a:endParaRPr lang="en-AT" dirty="0"/>
          </a:p>
        </p:txBody>
      </p:sp>
      <p:sp>
        <p:nvSpPr>
          <p:cNvPr id="3" name="Inhaltsplatzhalter 2">
            <a:extLst>
              <a:ext uri="{FF2B5EF4-FFF2-40B4-BE49-F238E27FC236}">
                <a16:creationId xmlns:a16="http://schemas.microsoft.com/office/drawing/2014/main" id="{81ECF51E-9143-49D0-B49F-80FE81D2AAD3}"/>
              </a:ext>
            </a:extLst>
          </p:cNvPr>
          <p:cNvSpPr>
            <a:spLocks noGrp="1"/>
          </p:cNvSpPr>
          <p:nvPr>
            <p:ph idx="1"/>
          </p:nvPr>
        </p:nvSpPr>
        <p:spPr/>
        <p:txBody>
          <a:bodyPr>
            <a:normAutofit fontScale="92500" lnSpcReduction="10000"/>
          </a:bodyPr>
          <a:lstStyle/>
          <a:p>
            <a:r>
              <a:rPr lang="en-GB" dirty="0" err="1"/>
              <a:t>Christlichsoziale</a:t>
            </a:r>
            <a:r>
              <a:rPr lang="en-GB" dirty="0"/>
              <a:t> </a:t>
            </a:r>
            <a:r>
              <a:rPr lang="en-GB" dirty="0" err="1"/>
              <a:t>regierten</a:t>
            </a:r>
            <a:r>
              <a:rPr lang="en-GB" dirty="0"/>
              <a:t> </a:t>
            </a:r>
            <a:r>
              <a:rPr lang="en-GB" dirty="0" err="1"/>
              <a:t>seit</a:t>
            </a:r>
            <a:r>
              <a:rPr lang="en-GB" dirty="0"/>
              <a:t> Bruch </a:t>
            </a:r>
            <a:r>
              <a:rPr lang="en-GB" dirty="0" err="1"/>
              <a:t>mit</a:t>
            </a:r>
            <a:r>
              <a:rPr lang="en-GB" dirty="0"/>
              <a:t> </a:t>
            </a:r>
            <a:r>
              <a:rPr lang="en-GB" dirty="0" err="1"/>
              <a:t>Sozialdemokraten</a:t>
            </a:r>
            <a:r>
              <a:rPr lang="en-GB" dirty="0"/>
              <a:t> </a:t>
            </a:r>
            <a:r>
              <a:rPr lang="en-GB" dirty="0">
                <a:sym typeface="Wingdings" panose="05000000000000000000" pitchFamily="2" charset="2"/>
              </a:rPr>
              <a:t> </a:t>
            </a:r>
            <a:r>
              <a:rPr lang="en-GB" dirty="0" err="1">
                <a:sym typeface="Wingdings" panose="05000000000000000000" pitchFamily="2" charset="2"/>
              </a:rPr>
              <a:t>Machtinstrumente</a:t>
            </a:r>
            <a:r>
              <a:rPr lang="en-GB" dirty="0">
                <a:sym typeface="Wingdings" panose="05000000000000000000" pitchFamily="2" charset="2"/>
              </a:rPr>
              <a:t> </a:t>
            </a:r>
            <a:r>
              <a:rPr lang="en-GB" dirty="0" err="1">
                <a:sym typeface="Wingdings" panose="05000000000000000000" pitchFamily="2" charset="2"/>
              </a:rPr>
              <a:t>Polizei</a:t>
            </a:r>
            <a:r>
              <a:rPr lang="en-GB" dirty="0">
                <a:sym typeface="Wingdings" panose="05000000000000000000" pitchFamily="2" charset="2"/>
              </a:rPr>
              <a:t> und </a:t>
            </a:r>
            <a:r>
              <a:rPr lang="en-GB" dirty="0" err="1">
                <a:sym typeface="Wingdings" panose="05000000000000000000" pitchFamily="2" charset="2"/>
              </a:rPr>
              <a:t>Armee</a:t>
            </a:r>
            <a:endParaRPr lang="en-GB" dirty="0">
              <a:sym typeface="Wingdings" panose="05000000000000000000" pitchFamily="2" charset="2"/>
            </a:endParaRPr>
          </a:p>
          <a:p>
            <a:r>
              <a:rPr lang="en-GB" dirty="0" err="1">
                <a:sym typeface="Wingdings" panose="05000000000000000000" pitchFamily="2" charset="2"/>
              </a:rPr>
              <a:t>Nach</a:t>
            </a:r>
            <a:r>
              <a:rPr lang="en-GB" dirty="0">
                <a:sym typeface="Wingdings" panose="05000000000000000000" pitchFamily="2" charset="2"/>
              </a:rPr>
              <a:t> </a:t>
            </a:r>
            <a:r>
              <a:rPr lang="en-GB" dirty="0" err="1">
                <a:sym typeface="Wingdings" panose="05000000000000000000" pitchFamily="2" charset="2"/>
              </a:rPr>
              <a:t>Wahlen</a:t>
            </a:r>
            <a:r>
              <a:rPr lang="en-GB" dirty="0">
                <a:sym typeface="Wingdings" panose="05000000000000000000" pitchFamily="2" charset="2"/>
              </a:rPr>
              <a:t> 1930 </a:t>
            </a:r>
            <a:r>
              <a:rPr lang="en-GB" dirty="0" err="1">
                <a:sym typeface="Wingdings" panose="05000000000000000000" pitchFamily="2" charset="2"/>
              </a:rPr>
              <a:t>rechte</a:t>
            </a:r>
            <a:r>
              <a:rPr lang="en-GB" dirty="0">
                <a:sym typeface="Wingdings" panose="05000000000000000000" pitchFamily="2" charset="2"/>
              </a:rPr>
              <a:t> </a:t>
            </a:r>
            <a:r>
              <a:rPr lang="en-GB" dirty="0" err="1">
                <a:sym typeface="Wingdings" panose="05000000000000000000" pitchFamily="2" charset="2"/>
              </a:rPr>
              <a:t>Forderungen</a:t>
            </a:r>
            <a:r>
              <a:rPr lang="en-GB" dirty="0">
                <a:sym typeface="Wingdings" panose="05000000000000000000" pitchFamily="2" charset="2"/>
              </a:rPr>
              <a:t> in der </a:t>
            </a:r>
            <a:r>
              <a:rPr lang="en-GB" dirty="0" err="1">
                <a:sym typeface="Wingdings" panose="05000000000000000000" pitchFamily="2" charset="2"/>
              </a:rPr>
              <a:t>Regierung</a:t>
            </a:r>
            <a:r>
              <a:rPr lang="en-GB" dirty="0">
                <a:sym typeface="Wingdings" panose="05000000000000000000" pitchFamily="2" charset="2"/>
              </a:rPr>
              <a:t> </a:t>
            </a:r>
            <a:r>
              <a:rPr lang="en-GB" dirty="0" err="1">
                <a:sym typeface="Wingdings" panose="05000000000000000000" pitchFamily="2" charset="2"/>
              </a:rPr>
              <a:t>nach</a:t>
            </a:r>
            <a:r>
              <a:rPr lang="en-GB" dirty="0">
                <a:sym typeface="Wingdings" panose="05000000000000000000" pitchFamily="2" charset="2"/>
              </a:rPr>
              <a:t>  </a:t>
            </a:r>
            <a:r>
              <a:rPr lang="en-GB" dirty="0" err="1">
                <a:sym typeface="Wingdings" panose="05000000000000000000" pitchFamily="2" charset="2"/>
              </a:rPr>
              <a:t>Ausschaltung</a:t>
            </a:r>
            <a:r>
              <a:rPr lang="en-GB" dirty="0">
                <a:sym typeface="Wingdings" panose="05000000000000000000" pitchFamily="2" charset="2"/>
              </a:rPr>
              <a:t> </a:t>
            </a:r>
            <a:r>
              <a:rPr lang="en-GB" dirty="0" err="1">
                <a:sym typeface="Wingdings" panose="05000000000000000000" pitchFamily="2" charset="2"/>
              </a:rPr>
              <a:t>politischer</a:t>
            </a:r>
            <a:r>
              <a:rPr lang="en-GB" dirty="0">
                <a:sym typeface="Wingdings" panose="05000000000000000000" pitchFamily="2" charset="2"/>
              </a:rPr>
              <a:t> </a:t>
            </a:r>
            <a:r>
              <a:rPr lang="en-GB" dirty="0" err="1">
                <a:sym typeface="Wingdings" panose="05000000000000000000" pitchFamily="2" charset="2"/>
              </a:rPr>
              <a:t>Gegner</a:t>
            </a:r>
            <a:r>
              <a:rPr lang="en-GB" dirty="0">
                <a:sym typeface="Wingdings" panose="05000000000000000000" pitchFamily="2" charset="2"/>
              </a:rPr>
              <a:t>, </a:t>
            </a:r>
            <a:r>
              <a:rPr lang="en-GB" dirty="0" err="1">
                <a:sym typeface="Wingdings" panose="05000000000000000000" pitchFamily="2" charset="2"/>
              </a:rPr>
              <a:t>nach</a:t>
            </a:r>
            <a:r>
              <a:rPr lang="en-GB" dirty="0">
                <a:sym typeface="Wingdings" panose="05000000000000000000" pitchFamily="2" charset="2"/>
              </a:rPr>
              <a:t> </a:t>
            </a:r>
            <a:r>
              <a:rPr lang="en-GB" dirty="0" err="1">
                <a:sym typeface="Wingdings" panose="05000000000000000000" pitchFamily="2" charset="2"/>
              </a:rPr>
              <a:t>einem</a:t>
            </a:r>
            <a:r>
              <a:rPr lang="en-GB" dirty="0">
                <a:sym typeface="Wingdings" panose="05000000000000000000" pitchFamily="2" charset="2"/>
              </a:rPr>
              <a:t> “starken Mann” und </a:t>
            </a:r>
            <a:r>
              <a:rPr lang="en-GB" dirty="0" err="1">
                <a:sym typeface="Wingdings" panose="05000000000000000000" pitchFamily="2" charset="2"/>
              </a:rPr>
              <a:t>faschistischen</a:t>
            </a:r>
            <a:r>
              <a:rPr lang="en-GB" dirty="0">
                <a:sym typeface="Wingdings" panose="05000000000000000000" pitchFamily="2" charset="2"/>
              </a:rPr>
              <a:t> </a:t>
            </a:r>
            <a:r>
              <a:rPr lang="en-GB" dirty="0" err="1">
                <a:sym typeface="Wingdings" panose="05000000000000000000" pitchFamily="2" charset="2"/>
              </a:rPr>
              <a:t>Strukturen</a:t>
            </a:r>
            <a:endParaRPr lang="en-GB" dirty="0">
              <a:sym typeface="Wingdings" panose="05000000000000000000" pitchFamily="2" charset="2"/>
            </a:endParaRPr>
          </a:p>
          <a:p>
            <a:r>
              <a:rPr lang="en-GB" b="1" dirty="0">
                <a:sym typeface="Wingdings" panose="05000000000000000000" pitchFamily="2" charset="2"/>
              </a:rPr>
              <a:t>1933 </a:t>
            </a:r>
            <a:r>
              <a:rPr lang="en-GB" b="1" dirty="0" err="1">
                <a:sym typeface="Wingdings" panose="05000000000000000000" pitchFamily="2" charset="2"/>
              </a:rPr>
              <a:t>Nationalratskrise</a:t>
            </a:r>
            <a:r>
              <a:rPr lang="en-GB" b="1" dirty="0">
                <a:sym typeface="Wingdings" panose="05000000000000000000" pitchFamily="2" charset="2"/>
              </a:rPr>
              <a:t>: </a:t>
            </a:r>
            <a:r>
              <a:rPr lang="en-GB" dirty="0" err="1">
                <a:sym typeface="Wingdings" panose="05000000000000000000" pitchFamily="2" charset="2"/>
              </a:rPr>
              <a:t>Streit</a:t>
            </a:r>
            <a:r>
              <a:rPr lang="en-GB" dirty="0">
                <a:sym typeface="Wingdings" panose="05000000000000000000" pitchFamily="2" charset="2"/>
              </a:rPr>
              <a:t> </a:t>
            </a:r>
            <a:r>
              <a:rPr lang="en-GB" dirty="0" err="1">
                <a:sym typeface="Wingdings" panose="05000000000000000000" pitchFamily="2" charset="2"/>
              </a:rPr>
              <a:t>über</a:t>
            </a:r>
            <a:r>
              <a:rPr lang="en-GB" dirty="0">
                <a:sym typeface="Wingdings" panose="05000000000000000000" pitchFamily="2" charset="2"/>
              </a:rPr>
              <a:t> </a:t>
            </a:r>
            <a:r>
              <a:rPr lang="en-GB" dirty="0" err="1">
                <a:sym typeface="Wingdings" panose="05000000000000000000" pitchFamily="2" charset="2"/>
              </a:rPr>
              <a:t>Gültigkeit</a:t>
            </a:r>
            <a:r>
              <a:rPr lang="en-GB" dirty="0">
                <a:sym typeface="Wingdings" panose="05000000000000000000" pitchFamily="2" charset="2"/>
              </a:rPr>
              <a:t> </a:t>
            </a:r>
            <a:r>
              <a:rPr lang="en-GB" dirty="0" err="1">
                <a:sym typeface="Wingdings" panose="05000000000000000000" pitchFamily="2" charset="2"/>
              </a:rPr>
              <a:t>einer</a:t>
            </a:r>
            <a:r>
              <a:rPr lang="en-GB" dirty="0">
                <a:sym typeface="Wingdings" panose="05000000000000000000" pitchFamily="2" charset="2"/>
              </a:rPr>
              <a:t> </a:t>
            </a:r>
            <a:r>
              <a:rPr lang="en-GB" dirty="0" err="1">
                <a:sym typeface="Wingdings" panose="05000000000000000000" pitchFamily="2" charset="2"/>
              </a:rPr>
              <a:t>Stimme</a:t>
            </a:r>
            <a:r>
              <a:rPr lang="en-GB" dirty="0">
                <a:sym typeface="Wingdings" panose="05000000000000000000" pitchFamily="2" charset="2"/>
              </a:rPr>
              <a:t>; </a:t>
            </a:r>
            <a:r>
              <a:rPr lang="en-GB" dirty="0" err="1">
                <a:sym typeface="Wingdings" panose="05000000000000000000" pitchFamily="2" charset="2"/>
              </a:rPr>
              <a:t>drei</a:t>
            </a:r>
            <a:r>
              <a:rPr lang="en-GB" dirty="0">
                <a:sym typeface="Wingdings" panose="05000000000000000000" pitchFamily="2" charset="2"/>
              </a:rPr>
              <a:t> </a:t>
            </a:r>
            <a:r>
              <a:rPr lang="en-GB" dirty="0" err="1">
                <a:sym typeface="Wingdings" panose="05000000000000000000" pitchFamily="2" charset="2"/>
              </a:rPr>
              <a:t>Nationalratspräsidenten</a:t>
            </a:r>
            <a:r>
              <a:rPr lang="en-GB" dirty="0">
                <a:sym typeface="Wingdings" panose="05000000000000000000" pitchFamily="2" charset="2"/>
              </a:rPr>
              <a:t> </a:t>
            </a:r>
            <a:r>
              <a:rPr lang="en-GB" dirty="0" err="1">
                <a:sym typeface="Wingdings" panose="05000000000000000000" pitchFamily="2" charset="2"/>
              </a:rPr>
              <a:t>treten</a:t>
            </a:r>
            <a:r>
              <a:rPr lang="en-GB" dirty="0">
                <a:sym typeface="Wingdings" panose="05000000000000000000" pitchFamily="2" charset="2"/>
              </a:rPr>
              <a:t> </a:t>
            </a:r>
            <a:r>
              <a:rPr lang="en-GB" dirty="0" err="1">
                <a:sym typeface="Wingdings" panose="05000000000000000000" pitchFamily="2" charset="2"/>
              </a:rPr>
              <a:t>zurück</a:t>
            </a:r>
            <a:r>
              <a:rPr lang="en-GB" dirty="0">
                <a:sym typeface="Wingdings" panose="05000000000000000000" pitchFamily="2" charset="2"/>
              </a:rPr>
              <a:t>; </a:t>
            </a:r>
            <a:r>
              <a:rPr lang="en-GB" b="1" dirty="0" err="1">
                <a:sym typeface="Wingdings" panose="05000000000000000000" pitchFamily="2" charset="2"/>
              </a:rPr>
              <a:t>Dollfuß</a:t>
            </a:r>
            <a:r>
              <a:rPr lang="en-GB" b="1" dirty="0">
                <a:sym typeface="Wingdings" panose="05000000000000000000" pitchFamily="2" charset="2"/>
              </a:rPr>
              <a:t> </a:t>
            </a:r>
            <a:r>
              <a:rPr lang="en-GB" b="1" dirty="0" err="1">
                <a:sym typeface="Wingdings" panose="05000000000000000000" pitchFamily="2" charset="2"/>
              </a:rPr>
              <a:t>spricht</a:t>
            </a:r>
            <a:r>
              <a:rPr lang="en-GB" b="1" dirty="0">
                <a:sym typeface="Wingdings" panose="05000000000000000000" pitchFamily="2" charset="2"/>
              </a:rPr>
              <a:t> von “</a:t>
            </a:r>
            <a:r>
              <a:rPr lang="en-GB" b="1" dirty="0" err="1">
                <a:sym typeface="Wingdings" panose="05000000000000000000" pitchFamily="2" charset="2"/>
              </a:rPr>
              <a:t>Selbstauflösung</a:t>
            </a:r>
            <a:r>
              <a:rPr lang="en-GB" b="1" dirty="0">
                <a:sym typeface="Wingdings" panose="05000000000000000000" pitchFamily="2" charset="2"/>
              </a:rPr>
              <a:t> des </a:t>
            </a:r>
            <a:r>
              <a:rPr lang="en-GB" b="1" dirty="0" err="1">
                <a:sym typeface="Wingdings" panose="05000000000000000000" pitchFamily="2" charset="2"/>
              </a:rPr>
              <a:t>Parlaments</a:t>
            </a:r>
            <a:r>
              <a:rPr lang="en-GB" b="1" dirty="0">
                <a:sym typeface="Wingdings" panose="05000000000000000000" pitchFamily="2" charset="2"/>
              </a:rPr>
              <a:t>”</a:t>
            </a:r>
            <a:r>
              <a:rPr lang="en-GB" dirty="0">
                <a:sym typeface="Wingdings" panose="05000000000000000000" pitchFamily="2" charset="2"/>
              </a:rPr>
              <a:t>  </a:t>
            </a:r>
            <a:r>
              <a:rPr lang="en-GB" dirty="0" err="1">
                <a:sym typeface="Wingdings" panose="05000000000000000000" pitchFamily="2" charset="2"/>
              </a:rPr>
              <a:t>Bundespräsident</a:t>
            </a:r>
            <a:r>
              <a:rPr lang="en-GB" dirty="0">
                <a:sym typeface="Wingdings" panose="05000000000000000000" pitchFamily="2" charset="2"/>
              </a:rPr>
              <a:t> </a:t>
            </a:r>
            <a:r>
              <a:rPr lang="en-GB" dirty="0" err="1">
                <a:sym typeface="Wingdings" panose="05000000000000000000" pitchFamily="2" charset="2"/>
              </a:rPr>
              <a:t>keine</a:t>
            </a:r>
            <a:r>
              <a:rPr lang="en-GB" dirty="0">
                <a:sym typeface="Wingdings" panose="05000000000000000000" pitchFamily="2" charset="2"/>
              </a:rPr>
              <a:t> </a:t>
            </a:r>
            <a:r>
              <a:rPr lang="en-GB" dirty="0" err="1">
                <a:sym typeface="Wingdings" panose="05000000000000000000" pitchFamily="2" charset="2"/>
              </a:rPr>
              <a:t>Neuwahlen</a:t>
            </a:r>
            <a:r>
              <a:rPr lang="en-GB" dirty="0">
                <a:sym typeface="Wingdings" panose="05000000000000000000" pitchFamily="2" charset="2"/>
              </a:rPr>
              <a:t>  </a:t>
            </a:r>
            <a:r>
              <a:rPr lang="en-GB" dirty="0" err="1">
                <a:sym typeface="Wingdings" panose="05000000000000000000" pitchFamily="2" charset="2"/>
              </a:rPr>
              <a:t>Sozialdemokraten</a:t>
            </a:r>
            <a:r>
              <a:rPr lang="en-GB" dirty="0">
                <a:sym typeface="Wingdings" panose="05000000000000000000" pitchFamily="2" charset="2"/>
              </a:rPr>
              <a:t> </a:t>
            </a:r>
            <a:r>
              <a:rPr lang="en-GB" dirty="0" err="1">
                <a:sym typeface="Wingdings" panose="05000000000000000000" pitchFamily="2" charset="2"/>
              </a:rPr>
              <a:t>rufen</a:t>
            </a:r>
            <a:r>
              <a:rPr lang="en-GB" dirty="0">
                <a:sym typeface="Wingdings" panose="05000000000000000000" pitchFamily="2" charset="2"/>
              </a:rPr>
              <a:t> </a:t>
            </a:r>
            <a:r>
              <a:rPr lang="en-GB" dirty="0" err="1">
                <a:sym typeface="Wingdings" panose="05000000000000000000" pitchFamily="2" charset="2"/>
              </a:rPr>
              <a:t>Verfassungsgerichtshof</a:t>
            </a:r>
            <a:r>
              <a:rPr lang="en-GB" dirty="0">
                <a:sym typeface="Wingdings" panose="05000000000000000000" pitchFamily="2" charset="2"/>
              </a:rPr>
              <a:t>  </a:t>
            </a:r>
            <a:r>
              <a:rPr lang="en-GB" dirty="0" err="1">
                <a:sym typeface="Wingdings" panose="05000000000000000000" pitchFamily="2" charset="2"/>
              </a:rPr>
              <a:t>wird</a:t>
            </a:r>
            <a:r>
              <a:rPr lang="en-GB" dirty="0">
                <a:sym typeface="Wingdings" panose="05000000000000000000" pitchFamily="2" charset="2"/>
              </a:rPr>
              <a:t> </a:t>
            </a:r>
            <a:r>
              <a:rPr lang="en-GB" dirty="0" err="1">
                <a:sym typeface="Wingdings" panose="05000000000000000000" pitchFamily="2" charset="2"/>
              </a:rPr>
              <a:t>auch</a:t>
            </a:r>
            <a:r>
              <a:rPr lang="en-GB" dirty="0">
                <a:sym typeface="Wingdings" panose="05000000000000000000" pitchFamily="2" charset="2"/>
              </a:rPr>
              <a:t> </a:t>
            </a:r>
            <a:r>
              <a:rPr lang="en-GB" dirty="0" err="1">
                <a:sym typeface="Wingdings" panose="05000000000000000000" pitchFamily="2" charset="2"/>
              </a:rPr>
              <a:t>ausgeschaltet</a:t>
            </a:r>
            <a:endParaRPr lang="en-GB" dirty="0">
              <a:sym typeface="Wingdings" panose="05000000000000000000" pitchFamily="2" charset="2"/>
            </a:endParaRPr>
          </a:p>
          <a:p>
            <a:r>
              <a:rPr lang="en-GB" dirty="0" err="1"/>
              <a:t>Verbot</a:t>
            </a:r>
            <a:r>
              <a:rPr lang="en-GB" dirty="0"/>
              <a:t> von </a:t>
            </a:r>
            <a:r>
              <a:rPr lang="en-GB" dirty="0" err="1"/>
              <a:t>anderen</a:t>
            </a:r>
            <a:r>
              <a:rPr lang="en-GB" dirty="0"/>
              <a:t> </a:t>
            </a:r>
            <a:r>
              <a:rPr lang="en-GB" dirty="0" err="1"/>
              <a:t>Parteien</a:t>
            </a:r>
            <a:r>
              <a:rPr lang="en-GB" dirty="0"/>
              <a:t> – </a:t>
            </a:r>
            <a:r>
              <a:rPr lang="en-GB" dirty="0" err="1"/>
              <a:t>zunächst</a:t>
            </a:r>
            <a:r>
              <a:rPr lang="en-GB" dirty="0"/>
              <a:t> der </a:t>
            </a:r>
            <a:r>
              <a:rPr lang="en-GB" dirty="0" err="1"/>
              <a:t>Kommunisten</a:t>
            </a:r>
            <a:r>
              <a:rPr lang="en-GB" dirty="0"/>
              <a:t> und der </a:t>
            </a:r>
            <a:r>
              <a:rPr lang="en-GB" dirty="0" err="1"/>
              <a:t>Nationalsozialisten</a:t>
            </a:r>
            <a:r>
              <a:rPr lang="en-GB" dirty="0"/>
              <a:t> – </a:t>
            </a:r>
            <a:r>
              <a:rPr lang="en-GB" dirty="0" err="1"/>
              <a:t>auch</a:t>
            </a:r>
            <a:r>
              <a:rPr lang="en-GB" dirty="0"/>
              <a:t> </a:t>
            </a:r>
            <a:r>
              <a:rPr lang="en-GB" dirty="0" err="1"/>
              <a:t>Verbot</a:t>
            </a:r>
            <a:r>
              <a:rPr lang="en-GB" dirty="0"/>
              <a:t> des </a:t>
            </a:r>
            <a:r>
              <a:rPr lang="en-GB" dirty="0" err="1"/>
              <a:t>Schutzbundes</a:t>
            </a:r>
            <a:endParaRPr lang="en-GB" dirty="0"/>
          </a:p>
        </p:txBody>
      </p:sp>
    </p:spTree>
    <p:extLst>
      <p:ext uri="{BB962C8B-B14F-4D97-AF65-F5344CB8AC3E}">
        <p14:creationId xmlns:p14="http://schemas.microsoft.com/office/powerpoint/2010/main" val="1071560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A506D0-112D-40FB-A008-C0B52EB7DCAB}"/>
              </a:ext>
            </a:extLst>
          </p:cNvPr>
          <p:cNvSpPr>
            <a:spLocks noGrp="1"/>
          </p:cNvSpPr>
          <p:nvPr>
            <p:ph type="title"/>
          </p:nvPr>
        </p:nvSpPr>
        <p:spPr/>
        <p:txBody>
          <a:bodyPr/>
          <a:lstStyle/>
          <a:p>
            <a:r>
              <a:rPr lang="en-GB" dirty="0" err="1"/>
              <a:t>Austrofaschismus</a:t>
            </a:r>
            <a:endParaRPr lang="en-AT" dirty="0"/>
          </a:p>
        </p:txBody>
      </p:sp>
      <p:sp>
        <p:nvSpPr>
          <p:cNvPr id="3" name="Inhaltsplatzhalter 2">
            <a:extLst>
              <a:ext uri="{FF2B5EF4-FFF2-40B4-BE49-F238E27FC236}">
                <a16:creationId xmlns:a16="http://schemas.microsoft.com/office/drawing/2014/main" id="{63A8E861-4EA3-475A-9380-49C73DABB058}"/>
              </a:ext>
            </a:extLst>
          </p:cNvPr>
          <p:cNvSpPr>
            <a:spLocks noGrp="1"/>
          </p:cNvSpPr>
          <p:nvPr>
            <p:ph idx="1"/>
          </p:nvPr>
        </p:nvSpPr>
        <p:spPr/>
        <p:txBody>
          <a:bodyPr>
            <a:normAutofit/>
          </a:bodyPr>
          <a:lstStyle/>
          <a:p>
            <a:r>
              <a:rPr lang="en-GB" b="1" dirty="0"/>
              <a:t>1934 </a:t>
            </a:r>
            <a:r>
              <a:rPr lang="en-GB" b="1" dirty="0" err="1"/>
              <a:t>Februarkämpfe</a:t>
            </a:r>
            <a:r>
              <a:rPr lang="en-GB" b="1" dirty="0"/>
              <a:t>: </a:t>
            </a:r>
            <a:r>
              <a:rPr lang="en-GB" dirty="0" err="1"/>
              <a:t>Heimwehrführer</a:t>
            </a:r>
            <a:r>
              <a:rPr lang="en-GB" dirty="0"/>
              <a:t> </a:t>
            </a:r>
            <a:r>
              <a:rPr lang="en-GB" dirty="0" err="1"/>
              <a:t>kündigt</a:t>
            </a:r>
            <a:r>
              <a:rPr lang="en-GB" dirty="0"/>
              <a:t> </a:t>
            </a:r>
            <a:r>
              <a:rPr lang="en-GB" dirty="0" err="1"/>
              <a:t>Schlag</a:t>
            </a:r>
            <a:r>
              <a:rPr lang="en-GB" dirty="0"/>
              <a:t> </a:t>
            </a:r>
            <a:r>
              <a:rPr lang="en-GB" dirty="0" err="1"/>
              <a:t>gegen</a:t>
            </a:r>
            <a:r>
              <a:rPr lang="en-GB" dirty="0"/>
              <a:t> </a:t>
            </a:r>
            <a:r>
              <a:rPr lang="en-GB" dirty="0" err="1"/>
              <a:t>Sozialdemokraten</a:t>
            </a:r>
            <a:r>
              <a:rPr lang="en-GB" dirty="0"/>
              <a:t> an. </a:t>
            </a:r>
            <a:r>
              <a:rPr lang="en-GB" dirty="0" err="1"/>
              <a:t>Schutzbund</a:t>
            </a:r>
            <a:r>
              <a:rPr lang="en-GB" dirty="0"/>
              <a:t> will </a:t>
            </a:r>
            <a:r>
              <a:rPr lang="en-GB" dirty="0" err="1"/>
              <a:t>sich</a:t>
            </a:r>
            <a:r>
              <a:rPr lang="en-GB" dirty="0"/>
              <a:t> </a:t>
            </a:r>
            <a:r>
              <a:rPr lang="en-GB" dirty="0" err="1"/>
              <a:t>wehren</a:t>
            </a:r>
            <a:r>
              <a:rPr lang="en-GB" dirty="0"/>
              <a:t> </a:t>
            </a:r>
            <a:r>
              <a:rPr lang="en-GB" dirty="0">
                <a:sym typeface="Wingdings" panose="05000000000000000000" pitchFamily="2" charset="2"/>
              </a:rPr>
              <a:t> </a:t>
            </a:r>
            <a:r>
              <a:rPr lang="en-GB" dirty="0" err="1">
                <a:sym typeface="Wingdings" panose="05000000000000000000" pitchFamily="2" charset="2"/>
              </a:rPr>
              <a:t>kurzer</a:t>
            </a:r>
            <a:r>
              <a:rPr lang="en-GB" dirty="0">
                <a:sym typeface="Wingdings" panose="05000000000000000000" pitchFamily="2" charset="2"/>
              </a:rPr>
              <a:t>, </a:t>
            </a:r>
            <a:r>
              <a:rPr lang="en-GB" dirty="0" err="1">
                <a:sym typeface="Wingdings" panose="05000000000000000000" pitchFamily="2" charset="2"/>
              </a:rPr>
              <a:t>blutiger</a:t>
            </a:r>
            <a:r>
              <a:rPr lang="en-GB" dirty="0">
                <a:sym typeface="Wingdings" panose="05000000000000000000" pitchFamily="2" charset="2"/>
              </a:rPr>
              <a:t> </a:t>
            </a:r>
            <a:r>
              <a:rPr lang="en-GB" dirty="0" err="1">
                <a:sym typeface="Wingdings" panose="05000000000000000000" pitchFamily="2" charset="2"/>
              </a:rPr>
              <a:t>Bürgerkrieg</a:t>
            </a:r>
            <a:r>
              <a:rPr lang="en-GB" dirty="0">
                <a:sym typeface="Wingdings" panose="05000000000000000000" pitchFamily="2" charset="2"/>
              </a:rPr>
              <a:t> </a:t>
            </a:r>
            <a:r>
              <a:rPr lang="en-GB" dirty="0" err="1">
                <a:sym typeface="Wingdings" panose="05000000000000000000" pitchFamily="2" charset="2"/>
              </a:rPr>
              <a:t>Oberösterreich</a:t>
            </a:r>
            <a:r>
              <a:rPr lang="en-GB" dirty="0">
                <a:sym typeface="Wingdings" panose="05000000000000000000" pitchFamily="2" charset="2"/>
              </a:rPr>
              <a:t>, </a:t>
            </a:r>
            <a:r>
              <a:rPr lang="en-GB" dirty="0" err="1">
                <a:sym typeface="Wingdings" panose="05000000000000000000" pitchFamily="2" charset="2"/>
              </a:rPr>
              <a:t>Obersteiermark</a:t>
            </a:r>
            <a:r>
              <a:rPr lang="en-GB" dirty="0">
                <a:sym typeface="Wingdings" panose="05000000000000000000" pitchFamily="2" charset="2"/>
              </a:rPr>
              <a:t> und Wien – 200 tote </a:t>
            </a:r>
            <a:r>
              <a:rPr lang="en-GB" dirty="0" err="1">
                <a:sym typeface="Wingdings" panose="05000000000000000000" pitchFamily="2" charset="2"/>
              </a:rPr>
              <a:t>Schutzbündler</a:t>
            </a:r>
            <a:r>
              <a:rPr lang="en-GB" dirty="0">
                <a:sym typeface="Wingdings" panose="05000000000000000000" pitchFamily="2" charset="2"/>
              </a:rPr>
              <a:t>; </a:t>
            </a:r>
            <a:r>
              <a:rPr lang="en-GB" dirty="0" err="1">
                <a:sym typeface="Wingdings" panose="05000000000000000000" pitchFamily="2" charset="2"/>
              </a:rPr>
              <a:t>Parteiführung</a:t>
            </a:r>
            <a:r>
              <a:rPr lang="en-GB" dirty="0">
                <a:sym typeface="Wingdings" panose="05000000000000000000" pitchFamily="2" charset="2"/>
              </a:rPr>
              <a:t> ins </a:t>
            </a:r>
            <a:r>
              <a:rPr lang="en-GB" dirty="0" err="1">
                <a:sym typeface="Wingdings" panose="05000000000000000000" pitchFamily="2" charset="2"/>
              </a:rPr>
              <a:t>Exil</a:t>
            </a:r>
            <a:r>
              <a:rPr lang="en-GB" dirty="0">
                <a:sym typeface="Wingdings" panose="05000000000000000000" pitchFamily="2" charset="2"/>
              </a:rPr>
              <a:t>.</a:t>
            </a:r>
          </a:p>
          <a:p>
            <a:r>
              <a:rPr lang="en-GB" b="1" dirty="0">
                <a:sym typeface="Wingdings" panose="05000000000000000000" pitchFamily="2" charset="2"/>
              </a:rPr>
              <a:t>9 </a:t>
            </a:r>
            <a:r>
              <a:rPr lang="en-GB" b="1" dirty="0" err="1">
                <a:sym typeface="Wingdings" panose="05000000000000000000" pitchFamily="2" charset="2"/>
              </a:rPr>
              <a:t>Anführer</a:t>
            </a:r>
            <a:r>
              <a:rPr lang="en-GB" b="1" dirty="0">
                <a:sym typeface="Wingdings" panose="05000000000000000000" pitchFamily="2" charset="2"/>
              </a:rPr>
              <a:t> des “</a:t>
            </a:r>
            <a:r>
              <a:rPr lang="en-GB" b="1" dirty="0" err="1">
                <a:sym typeface="Wingdings" panose="05000000000000000000" pitchFamily="2" charset="2"/>
              </a:rPr>
              <a:t>Aufstandes</a:t>
            </a:r>
            <a:r>
              <a:rPr lang="en-GB" b="1" dirty="0">
                <a:sym typeface="Wingdings" panose="05000000000000000000" pitchFamily="2" charset="2"/>
              </a:rPr>
              <a:t>” </a:t>
            </a:r>
            <a:r>
              <a:rPr lang="en-GB" b="1" dirty="0" err="1">
                <a:sym typeface="Wingdings" panose="05000000000000000000" pitchFamily="2" charset="2"/>
              </a:rPr>
              <a:t>hingerichtet</a:t>
            </a:r>
            <a:r>
              <a:rPr lang="en-GB" b="1" dirty="0">
                <a:sym typeface="Wingdings" panose="05000000000000000000" pitchFamily="2" charset="2"/>
              </a:rPr>
              <a:t>: </a:t>
            </a:r>
            <a:r>
              <a:rPr lang="en-GB" dirty="0" err="1">
                <a:sym typeface="Wingdings" panose="05000000000000000000" pitchFamily="2" charset="2"/>
              </a:rPr>
              <a:t>Münichreiter</a:t>
            </a:r>
            <a:r>
              <a:rPr lang="en-GB" dirty="0">
                <a:sym typeface="Wingdings" panose="05000000000000000000" pitchFamily="2" charset="2"/>
              </a:rPr>
              <a:t>, </a:t>
            </a:r>
            <a:r>
              <a:rPr lang="en-GB" dirty="0" err="1">
                <a:sym typeface="Wingdings" panose="05000000000000000000" pitchFamily="2" charset="2"/>
              </a:rPr>
              <a:t>Weissel</a:t>
            </a:r>
            <a:r>
              <a:rPr lang="en-GB" dirty="0">
                <a:sym typeface="Wingdings" panose="05000000000000000000" pitchFamily="2" charset="2"/>
              </a:rPr>
              <a:t>, </a:t>
            </a:r>
            <a:r>
              <a:rPr lang="en-GB" dirty="0" err="1">
                <a:sym typeface="Wingdings" panose="05000000000000000000" pitchFamily="2" charset="2"/>
              </a:rPr>
              <a:t>Wallisch</a:t>
            </a:r>
            <a:endParaRPr lang="en-GB" dirty="0">
              <a:sym typeface="Wingdings" panose="05000000000000000000" pitchFamily="2" charset="2"/>
            </a:endParaRPr>
          </a:p>
          <a:p>
            <a:r>
              <a:rPr lang="en-GB" b="1" dirty="0" err="1">
                <a:sym typeface="Wingdings" panose="05000000000000000000" pitchFamily="2" charset="2"/>
              </a:rPr>
              <a:t>Verbot</a:t>
            </a:r>
            <a:r>
              <a:rPr lang="en-GB" b="1" dirty="0">
                <a:sym typeface="Wingdings" panose="05000000000000000000" pitchFamily="2" charset="2"/>
              </a:rPr>
              <a:t> der </a:t>
            </a:r>
            <a:r>
              <a:rPr lang="en-GB" b="1" dirty="0" err="1">
                <a:sym typeface="Wingdings" panose="05000000000000000000" pitchFamily="2" charset="2"/>
              </a:rPr>
              <a:t>Sozialdemokratischen</a:t>
            </a:r>
            <a:r>
              <a:rPr lang="en-GB" b="1" dirty="0">
                <a:sym typeface="Wingdings" panose="05000000000000000000" pitchFamily="2" charset="2"/>
              </a:rPr>
              <a:t> </a:t>
            </a:r>
            <a:r>
              <a:rPr lang="en-GB" b="1" dirty="0" err="1">
                <a:sym typeface="Wingdings" panose="05000000000000000000" pitchFamily="2" charset="2"/>
              </a:rPr>
              <a:t>Partei</a:t>
            </a:r>
            <a:r>
              <a:rPr lang="en-GB" dirty="0">
                <a:sym typeface="Wingdings" panose="05000000000000000000" pitchFamily="2" charset="2"/>
              </a:rPr>
              <a:t>;</a:t>
            </a:r>
          </a:p>
          <a:p>
            <a:r>
              <a:rPr lang="en-GB" b="1" dirty="0">
                <a:sym typeface="Wingdings" panose="05000000000000000000" pitchFamily="2" charset="2"/>
              </a:rPr>
              <a:t>“</a:t>
            </a:r>
            <a:r>
              <a:rPr lang="en-GB" b="1" dirty="0" err="1">
                <a:sym typeface="Wingdings" panose="05000000000000000000" pitchFamily="2" charset="2"/>
              </a:rPr>
              <a:t>Ständestaat</a:t>
            </a:r>
            <a:r>
              <a:rPr lang="en-GB" b="1" dirty="0">
                <a:sym typeface="Wingdings" panose="05000000000000000000" pitchFamily="2" charset="2"/>
              </a:rPr>
              <a:t>”:</a:t>
            </a:r>
            <a:r>
              <a:rPr lang="en-GB" dirty="0">
                <a:sym typeface="Wingdings" panose="05000000000000000000" pitchFamily="2" charset="2"/>
              </a:rPr>
              <a:t> Mai, 1934 – </a:t>
            </a:r>
            <a:r>
              <a:rPr lang="en-GB" dirty="0" err="1">
                <a:sym typeface="Wingdings" panose="05000000000000000000" pitchFamily="2" charset="2"/>
              </a:rPr>
              <a:t>Verfassung</a:t>
            </a:r>
            <a:r>
              <a:rPr lang="en-GB" dirty="0">
                <a:sym typeface="Wingdings" panose="05000000000000000000" pitchFamily="2" charset="2"/>
              </a:rPr>
              <a:t> </a:t>
            </a:r>
            <a:r>
              <a:rPr lang="en-GB" dirty="0" err="1">
                <a:sym typeface="Wingdings" panose="05000000000000000000" pitchFamily="2" charset="2"/>
              </a:rPr>
              <a:t>ohne</a:t>
            </a:r>
            <a:r>
              <a:rPr lang="en-GB" dirty="0">
                <a:sym typeface="Wingdings" panose="05000000000000000000" pitchFamily="2" charset="2"/>
              </a:rPr>
              <a:t> </a:t>
            </a:r>
            <a:r>
              <a:rPr lang="en-GB" dirty="0" err="1">
                <a:sym typeface="Wingdings" panose="05000000000000000000" pitchFamily="2" charset="2"/>
              </a:rPr>
              <a:t>demokratische</a:t>
            </a:r>
            <a:r>
              <a:rPr lang="en-GB" dirty="0">
                <a:sym typeface="Wingdings" panose="05000000000000000000" pitchFamily="2" charset="2"/>
              </a:rPr>
              <a:t> </a:t>
            </a:r>
            <a:r>
              <a:rPr lang="en-GB" dirty="0" err="1">
                <a:sym typeface="Wingdings" panose="05000000000000000000" pitchFamily="2" charset="2"/>
              </a:rPr>
              <a:t>Elemente</a:t>
            </a:r>
            <a:r>
              <a:rPr lang="en-GB" dirty="0">
                <a:sym typeface="Wingdings" panose="05000000000000000000" pitchFamily="2" charset="2"/>
              </a:rPr>
              <a:t> (</a:t>
            </a:r>
            <a:r>
              <a:rPr lang="en-GB" dirty="0" err="1">
                <a:sym typeface="Wingdings" panose="05000000000000000000" pitchFamily="2" charset="2"/>
              </a:rPr>
              <a:t>keine</a:t>
            </a:r>
            <a:r>
              <a:rPr lang="en-GB" dirty="0">
                <a:sym typeface="Wingdings" panose="05000000000000000000" pitchFamily="2" charset="2"/>
              </a:rPr>
              <a:t> Presse- </a:t>
            </a:r>
            <a:r>
              <a:rPr lang="en-GB" dirty="0" err="1">
                <a:sym typeface="Wingdings" panose="05000000000000000000" pitchFamily="2" charset="2"/>
              </a:rPr>
              <a:t>oder</a:t>
            </a:r>
            <a:r>
              <a:rPr lang="en-GB" dirty="0">
                <a:sym typeface="Wingdings" panose="05000000000000000000" pitchFamily="2" charset="2"/>
              </a:rPr>
              <a:t> </a:t>
            </a:r>
            <a:r>
              <a:rPr lang="en-GB" dirty="0" err="1">
                <a:sym typeface="Wingdings" panose="05000000000000000000" pitchFamily="2" charset="2"/>
              </a:rPr>
              <a:t>Redefreiheit</a:t>
            </a:r>
            <a:r>
              <a:rPr lang="en-GB" dirty="0">
                <a:sym typeface="Wingdings" panose="05000000000000000000" pitchFamily="2" charset="2"/>
              </a:rPr>
              <a:t>): Organisation in </a:t>
            </a:r>
            <a:r>
              <a:rPr lang="en-GB" dirty="0" err="1">
                <a:sym typeface="Wingdings" panose="05000000000000000000" pitchFamily="2" charset="2"/>
              </a:rPr>
              <a:t>Berufsstände</a:t>
            </a:r>
            <a:r>
              <a:rPr lang="en-GB" dirty="0">
                <a:sym typeface="Wingdings" panose="05000000000000000000" pitchFamily="2" charset="2"/>
              </a:rPr>
              <a:t>, </a:t>
            </a:r>
            <a:r>
              <a:rPr lang="en-GB" dirty="0" err="1">
                <a:sym typeface="Wingdings" panose="05000000000000000000" pitchFamily="2" charset="2"/>
              </a:rPr>
              <a:t>Mitglieder</a:t>
            </a:r>
            <a:r>
              <a:rPr lang="en-GB" dirty="0">
                <a:sym typeface="Wingdings" panose="05000000000000000000" pitchFamily="2" charset="2"/>
              </a:rPr>
              <a:t> </a:t>
            </a:r>
            <a:r>
              <a:rPr lang="en-GB" dirty="0" err="1">
                <a:sym typeface="Wingdings" panose="05000000000000000000" pitchFamily="2" charset="2"/>
              </a:rPr>
              <a:t>ernannt</a:t>
            </a:r>
            <a:r>
              <a:rPr lang="en-GB" dirty="0">
                <a:sym typeface="Wingdings" panose="05000000000000000000" pitchFamily="2" charset="2"/>
              </a:rPr>
              <a:t> von </a:t>
            </a:r>
            <a:r>
              <a:rPr lang="en-GB" dirty="0" err="1">
                <a:sym typeface="Wingdings" panose="05000000000000000000" pitchFamily="2" charset="2"/>
              </a:rPr>
              <a:t>Einheitspartei</a:t>
            </a:r>
            <a:r>
              <a:rPr lang="en-GB" dirty="0">
                <a:sym typeface="Wingdings" panose="05000000000000000000" pitchFamily="2" charset="2"/>
              </a:rPr>
              <a:t> </a:t>
            </a:r>
            <a:r>
              <a:rPr lang="en-GB" b="1" dirty="0">
                <a:sym typeface="Wingdings" panose="05000000000000000000" pitchFamily="2" charset="2"/>
              </a:rPr>
              <a:t>“</a:t>
            </a:r>
            <a:r>
              <a:rPr lang="en-GB" b="1" dirty="0" err="1">
                <a:sym typeface="Wingdings" panose="05000000000000000000" pitchFamily="2" charset="2"/>
              </a:rPr>
              <a:t>Vaterländische</a:t>
            </a:r>
            <a:r>
              <a:rPr lang="en-GB" b="1" dirty="0">
                <a:sym typeface="Wingdings" panose="05000000000000000000" pitchFamily="2" charset="2"/>
              </a:rPr>
              <a:t> Front” </a:t>
            </a:r>
            <a:endParaRPr lang="en-AT" b="1" dirty="0"/>
          </a:p>
          <a:p>
            <a:endParaRPr lang="en-AT" dirty="0"/>
          </a:p>
        </p:txBody>
      </p:sp>
    </p:spTree>
    <p:extLst>
      <p:ext uri="{BB962C8B-B14F-4D97-AF65-F5344CB8AC3E}">
        <p14:creationId xmlns:p14="http://schemas.microsoft.com/office/powerpoint/2010/main" val="401793891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1972</Words>
  <Application>Microsoft Office PowerPoint</Application>
  <PresentationFormat>Breitbild</PresentationFormat>
  <Paragraphs>151</Paragraphs>
  <Slides>26</Slides>
  <Notes>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26</vt:i4>
      </vt:variant>
    </vt:vector>
  </HeadingPairs>
  <TitlesOfParts>
    <vt:vector size="32" baseType="lpstr">
      <vt:lpstr>Arial</vt:lpstr>
      <vt:lpstr>Calibri</vt:lpstr>
      <vt:lpstr>Calibri Light</vt:lpstr>
      <vt:lpstr>Garamond</vt:lpstr>
      <vt:lpstr>LifeBT-Roman</vt:lpstr>
      <vt:lpstr>Office</vt:lpstr>
      <vt:lpstr>Widerstandskämpfer:innen in Österreich</vt:lpstr>
      <vt:lpstr>Ablauf </vt:lpstr>
      <vt:lpstr>Austrofaschismus und Nationalsozialismus</vt:lpstr>
      <vt:lpstr>PowerPoint-Präsentation</vt:lpstr>
      <vt:lpstr>Nachkriegswehen – die Erste Republik und 20er Jahre</vt:lpstr>
      <vt:lpstr>Ideologische Kämpfe zwischen Sozialdemokraten und Christlichsozialen</vt:lpstr>
      <vt:lpstr>Erster gewaltsamer Zusammenstoß</vt:lpstr>
      <vt:lpstr>Weg in den Austrofaschismus</vt:lpstr>
      <vt:lpstr>Austrofaschismus</vt:lpstr>
      <vt:lpstr>Anschluss an Hitlerdeutschland 1938</vt:lpstr>
      <vt:lpstr>NS-Regime in Österreich 1938-45</vt:lpstr>
      <vt:lpstr>Widerstandskämpfer:innen kennenlernen</vt:lpstr>
      <vt:lpstr>Kleingruppenarbeit zu Widerstandskämpfer:innen – 30 Min.</vt:lpstr>
      <vt:lpstr>Widerstandskämpfer:innen</vt:lpstr>
      <vt:lpstr>Fragen beantworten &amp; kurze Präsentation</vt:lpstr>
      <vt:lpstr>Widerstandskämpfer:innen in Österreich</vt:lpstr>
      <vt:lpstr>Widerstand in Österreich I</vt:lpstr>
      <vt:lpstr>Widerstand in Österreich II </vt:lpstr>
      <vt:lpstr>Widerstand in Österreich III</vt:lpstr>
      <vt:lpstr>Widerstand in Österreich IV - Zahlen</vt:lpstr>
      <vt:lpstr>Widerstand in Österreich V</vt:lpstr>
      <vt:lpstr>Politischer Umgang mit Widerständigen bestimmt Erinnerungskultur</vt:lpstr>
      <vt:lpstr>Offene Diskussion</vt:lpstr>
      <vt:lpstr>Offene Diskussion</vt:lpstr>
      <vt:lpstr>Empfehlungen</vt:lpstr>
      <vt:lpstr>Quellen und Literaturverzeichnis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Widerstandskämpfer:innen in Österreich</dc:title>
  <dc:creator>Joachim Raich</dc:creator>
  <cp:lastModifiedBy>Joachim Raich</cp:lastModifiedBy>
  <cp:revision>2</cp:revision>
  <dcterms:created xsi:type="dcterms:W3CDTF">2023-07-04T13:12:22Z</dcterms:created>
  <dcterms:modified xsi:type="dcterms:W3CDTF">2023-07-04T13:18:45Z</dcterms:modified>
</cp:coreProperties>
</file>