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2" r:id="rId4"/>
    <p:sldMasterId id="2147483704" r:id="rId5"/>
    <p:sldMasterId id="2147483709" r:id="rId6"/>
  </p:sldMasterIdLst>
  <p:notesMasterIdLst>
    <p:notesMasterId r:id="rId48"/>
  </p:notesMasterIdLst>
  <p:sldIdLst>
    <p:sldId id="417" r:id="rId7"/>
    <p:sldId id="395" r:id="rId8"/>
    <p:sldId id="301" r:id="rId9"/>
    <p:sldId id="325" r:id="rId10"/>
    <p:sldId id="292" r:id="rId11"/>
    <p:sldId id="314" r:id="rId12"/>
    <p:sldId id="284" r:id="rId13"/>
    <p:sldId id="338" r:id="rId14"/>
    <p:sldId id="260" r:id="rId15"/>
    <p:sldId id="384" r:id="rId16"/>
    <p:sldId id="406" r:id="rId17"/>
    <p:sldId id="397" r:id="rId18"/>
    <p:sldId id="416" r:id="rId19"/>
    <p:sldId id="407" r:id="rId20"/>
    <p:sldId id="400" r:id="rId21"/>
    <p:sldId id="401" r:id="rId22"/>
    <p:sldId id="402" r:id="rId23"/>
    <p:sldId id="403" r:id="rId24"/>
    <p:sldId id="404" r:id="rId25"/>
    <p:sldId id="335" r:id="rId26"/>
    <p:sldId id="336" r:id="rId27"/>
    <p:sldId id="339" r:id="rId28"/>
    <p:sldId id="307" r:id="rId29"/>
    <p:sldId id="389" r:id="rId30"/>
    <p:sldId id="369" r:id="rId31"/>
    <p:sldId id="390" r:id="rId32"/>
    <p:sldId id="391" r:id="rId33"/>
    <p:sldId id="392" r:id="rId34"/>
    <p:sldId id="393" r:id="rId35"/>
    <p:sldId id="374" r:id="rId36"/>
    <p:sldId id="398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410" r:id="rId46"/>
    <p:sldId id="418" r:id="rId47"/>
  </p:sldIdLst>
  <p:sldSz cx="12193588" cy="6858000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2898" y="-21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9063" y="882650"/>
            <a:ext cx="7723188" cy="43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49003" y="5513076"/>
            <a:ext cx="5988878" cy="52166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3246205" cy="573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240680" y="0"/>
            <a:ext cx="3246204" cy="573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1" y="11026151"/>
            <a:ext cx="3246205" cy="573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240680" y="11026151"/>
            <a:ext cx="3246204" cy="573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E792407-6DD9-4059-A479-5604CA374C6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781651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DDBF0B-A4D7-4E20-9A4C-93556228D279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AT" altLang="de-DE" sz="1400" smtClean="0"/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2238" y="882650"/>
            <a:ext cx="7735888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64503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29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11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8772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43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23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14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1446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12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53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59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3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1F981A-E267-4F22-B717-909F9300E37D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AT" altLang="de-DE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8F3F009-274F-477D-B225-105E7264D81A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3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2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631872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20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0644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21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478541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530E38-DC1F-427B-BCDC-96C5151C03D7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AT" altLang="de-DE" sz="140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675466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46DE71-D68C-453F-AEAA-A35FC4596FAE}" type="slidenum">
              <a:rPr lang="de-AT" altLang="de-DE" sz="14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AT" altLang="de-DE" sz="140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7039D9B-B256-4196-BE99-0E9E20EB4FD2}" type="slidenum">
              <a:rPr lang="de-AT" altLang="de-DE" sz="1800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AT" altLang="de-DE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40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9063" y="882650"/>
            <a:ext cx="7723188" cy="4344988"/>
          </a:xfrm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 smtClean="0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8684B9-17E7-4297-9302-43CE130D3220}" type="slidenum">
              <a:rPr lang="de-AT" altLang="de-DE" sz="1400" smtClean="0"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AT" altLang="de-DE" sz="14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01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25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934483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26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313188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6F03337-9878-4B2E-8D97-FD39F9427001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AT" altLang="de-DE" sz="1400" smtClean="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7108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07A457-4533-47ED-B5BB-ED2972C349CD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de-AT" altLang="de-DE" sz="1400" smtClean="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58500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4E07A5-1546-4C07-89AC-E0846A548ADF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de-AT" altLang="de-DE" sz="1400" smtClean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37922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588148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590B75-B35F-451D-A592-DEEAFA36559D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AT" altLang="de-DE" sz="1400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218382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59A5A4-A997-4971-826A-53165CF008FF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AT" altLang="de-DE" sz="1400" smtClean="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57120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32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842169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33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976351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34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549774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sldNum"/>
          </p:nvPr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fld id="{8D491DC1-D082-4CCE-AE6D-DF874C242661}" type="slidenum">
              <a:rPr lang="de-DE" spc="-1">
                <a:solidFill>
                  <a:srgbClr val="000000"/>
                </a:solidFill>
                <a:latin typeface="Arial"/>
              </a:rPr>
              <a:pPr/>
              <a:t>35</a:t>
            </a:fld>
            <a:endParaRPr lang="de-DE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06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36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907268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23111-EE94-4AFB-91FC-075F76D5166C}" type="slidenum">
              <a:rPr lang="de-AT" smtClean="0">
                <a:solidFill>
                  <a:prstClr val="black"/>
                </a:solidFill>
              </a:rPr>
              <a:pPr/>
              <a:t>37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43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38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170952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39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7442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4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498351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40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418005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DDBF0B-A4D7-4E20-9A4C-93556228D279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de-AT" altLang="de-DE" sz="1400" smtClean="0"/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2238" y="882650"/>
            <a:ext cx="7735888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3941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5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05684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6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75017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7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46915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792407-6DD9-4059-A479-5604CA374C6E}" type="slidenum">
              <a:rPr lang="de-AT" altLang="de-DE" smtClean="0"/>
              <a:pPr>
                <a:defRPr/>
              </a:pPr>
              <a:t>8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54130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9C2B23-6132-475A-B4B2-9278D755A4E0}" type="slidenum">
              <a:rPr lang="de-AT" altLang="de-DE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AT" altLang="de-DE" sz="1400" smtClean="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513076"/>
            <a:ext cx="5995172" cy="5223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755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89AB4-17D1-440B-BD3D-96DE91281DB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52183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A938-E141-4983-8E35-BF4DF7DD5F97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34861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4438" y="1122363"/>
            <a:ext cx="2741612" cy="5002212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2438" cy="500221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94D87-4276-4110-B740-EC1B9CF79FE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35974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37650" cy="23812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0C6D0-9D3F-4BD9-8946-C279A7C37E4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40055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CF0F-1340-4951-8308-273526F454F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132768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BFA04-9BE8-430E-BD99-01D936DEEEE1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68672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0F996-CC12-45B6-ACEE-423FA6F994C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15478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7025" cy="4519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69025" y="1604963"/>
            <a:ext cx="5407025" cy="4519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4A17C-C92D-4FC6-8E4F-F484FD350F1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723609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33CFB-1DF7-4B28-86B9-30831A99959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24459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81F0-E53C-4126-85AE-E283457BE5BA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77490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3A360-4161-4AC2-8E5F-76BFDBD46A0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57742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E629C-E74A-4252-8ACB-F5E42C7A5AD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67048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7040C-FF5D-4F4B-A597-E2CE876F9A71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199946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9ABF4-832B-413C-8BCA-1AD9333CB61F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983326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FBB53-E076-44C6-87C2-EEB2215FFE33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160069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4438" y="273050"/>
            <a:ext cx="2741612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2438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E693E-9A94-4DC5-9D63-8C86B97F7433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623756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FCADA-B2FC-4E22-8E62-BB488EE1F28D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3307843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74116-F1E2-4E4E-A8B9-244C28D60B43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2917914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A8E50-3DE5-46E4-BE99-A82367AEBD86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2441577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9788" y="2925763"/>
            <a:ext cx="1885950" cy="29368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78138" y="2925763"/>
            <a:ext cx="1887537" cy="29368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82028-9709-4FCC-A4A1-0299CD7D639D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1866675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68EC8-3BA8-4A76-97A8-375C17D178F6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468815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2FEC-A734-468C-812F-11CA14C5848A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186160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3A27B-A869-4255-80F0-BF95D3088DE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118456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15933-A166-4A62-B6C4-7A66F0DC7756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3082269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BEFEE-0663-4DAA-A990-3CD2E873D023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3754708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78140-BBEC-43EC-8BDE-B36A9189440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4032890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E2DA-93A2-476D-BB62-442EF00E3C4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3392951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81425" y="1325563"/>
            <a:ext cx="984250" cy="45370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23913" y="1325563"/>
            <a:ext cx="2805112" cy="45370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A0B41-5E41-42A6-ACA7-DCD47C56054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317644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06BD-EB3E-4B32-B252-36537D9DD604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20322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B2496-2F6E-4E35-A63E-851726D2D391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201714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5EC54-C5AC-4720-BC9D-6BEFF05C9D2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679834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560638"/>
            <a:ext cx="5178425" cy="36099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69025" y="2560638"/>
            <a:ext cx="5178425" cy="36099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0DDCA-745A-463A-932E-97448F83B63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578939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1C23F-17EA-40EF-847C-E7617BB5FD14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23267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7025" cy="4519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69025" y="1604963"/>
            <a:ext cx="5407025" cy="4519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1942B-8A9C-4C89-8565-B34316B78137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863277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518FC-7A1C-4EBB-BF1A-D6D6684CC3D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005248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0DCDB-E256-45D7-8ECB-3B880D15ECB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052984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BE760-3454-4A80-8CF9-52E75553DB3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505793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26201-A5A6-4904-95D5-13FA902185A7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32786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D975-070E-4619-B30C-36014E36306F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441614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0138" y="1455738"/>
            <a:ext cx="2627312" cy="47148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455738"/>
            <a:ext cx="7729538" cy="4714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4269-9232-467E-8F95-4C65104CB5F1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731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elfoli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4199" y="1526256"/>
            <a:ext cx="9145191" cy="22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dt" idx="10"/>
          </p:nvPr>
        </p:nvSpPr>
        <p:spPr>
          <a:xfrm>
            <a:off x="838309" y="6356351"/>
            <a:ext cx="2743557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de-AT" kern="0">
              <a:solidFill>
                <a:srgbClr val="000000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4039126" y="6356351"/>
            <a:ext cx="4115336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de-AT" kern="0">
              <a:solidFill>
                <a:srgbClr val="000000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611722" y="6356351"/>
            <a:ext cx="2743557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de-AT" kern="0" smtClean="0">
                <a:solidFill>
                  <a:srgbClr val="000000"/>
                </a:solidFill>
              </a:rPr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‹Nr.›</a:t>
            </a:fld>
            <a:endParaRPr lang="de-AT" kern="0">
              <a:solidFill>
                <a:srgbClr val="000000"/>
              </a:solidFill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199" y="3856283"/>
            <a:ext cx="9145191" cy="1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 descr="blas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08095" y="5164667"/>
            <a:ext cx="3285496" cy="169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descr="briefkopf_WZ_logo Kop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1645" y="5830709"/>
            <a:ext cx="2291942" cy="795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760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>
  <p:cSld name="Bild mit Überschrif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>
            <a:spLocks noGrp="1"/>
          </p:cNvSpPr>
          <p:nvPr>
            <p:ph type="pic" idx="2"/>
          </p:nvPr>
        </p:nvSpPr>
        <p:spPr>
          <a:xfrm>
            <a:off x="6449052" y="2637084"/>
            <a:ext cx="4907839" cy="3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9897" y="2628053"/>
            <a:ext cx="4841431" cy="33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309" y="1562379"/>
            <a:ext cx="1051697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4" descr="briefkopf_WZ_logo Kopi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91" y="660403"/>
            <a:ext cx="1942042" cy="649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822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15654" y="796567"/>
            <a:ext cx="11362280" cy="76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57189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2400"/>
            </a:lvl1pPr>
            <a:lvl2pPr marL="1219170" lvl="1" indent="-457189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400"/>
            </a:lvl2pPr>
            <a:lvl3pPr marL="1828754" lvl="2" indent="-457189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400"/>
            </a:lvl3pPr>
            <a:lvl4pPr marL="2438339" lvl="3" indent="-423323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de-AT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‹Nr.›</a:t>
            </a:fld>
            <a:endParaRPr lang="de-AT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910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8610600" y="6469063"/>
            <a:ext cx="2736850" cy="358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15933-A166-4A62-B6C4-7A66F0DC7756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idx="11"/>
          </p:nvPr>
        </p:nvSpPr>
        <p:spPr>
          <a:xfrm>
            <a:off x="647700" y="6469063"/>
            <a:ext cx="2736850" cy="358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  <p:extLst>
      <p:ext uri="{BB962C8B-B14F-4D97-AF65-F5344CB8AC3E}">
        <p14:creationId xmlns:p14="http://schemas.microsoft.com/office/powerpoint/2010/main" val="49116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E8B08-760A-4465-9BD0-36489FF6A43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132449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199" y="1526257"/>
            <a:ext cx="9145191" cy="2230687"/>
          </a:xfrm>
        </p:spPr>
        <p:txBody>
          <a:bodyPr anchor="b"/>
          <a:lstStyle>
            <a:lvl1pPr algn="ctr">
              <a:defRPr sz="6000" b="1">
                <a:latin typeface="Apex New Bold" pitchFamily="50" charset="0"/>
                <a:ea typeface="Apex New Bold" pitchFamily="50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endParaRPr lang="de-AT" sz="1867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endParaRPr lang="de-AT" sz="1867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fld id="{711EEF28-6E06-4940-9825-E9280DB719C7}" type="slidenum">
              <a:rPr lang="de-AT" sz="1867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AT" sz="1867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199" y="3856283"/>
            <a:ext cx="9145191" cy="1679788"/>
          </a:xfrm>
        </p:spPr>
        <p:txBody>
          <a:bodyPr>
            <a:normAutofit/>
          </a:bodyPr>
          <a:lstStyle>
            <a:lvl1pPr marL="0" indent="0" algn="ctr">
              <a:buNone/>
              <a:defRPr sz="4267">
                <a:latin typeface="Apex New Book" pitchFamily="50" charset="0"/>
                <a:ea typeface="Apex New Book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pic>
        <p:nvPicPr>
          <p:cNvPr id="7" name="Grafik 6" descr="blase.jp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8908095" y="5164667"/>
            <a:ext cx="3285495" cy="1693333"/>
          </a:xfrm>
          <a:prstGeom prst="rect">
            <a:avLst/>
          </a:prstGeom>
        </p:spPr>
      </p:pic>
      <p:pic>
        <p:nvPicPr>
          <p:cNvPr id="8" name="Grafik 7" descr="briefkopf_WZ_logo Kopie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901645" y="5830709"/>
            <a:ext cx="2291942" cy="79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11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309" y="1562379"/>
            <a:ext cx="10516970" cy="90243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pic>
        <p:nvPicPr>
          <p:cNvPr id="6" name="Grafik 5" descr="briefkopf_WZ_logo Kopie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191" y="660403"/>
            <a:ext cx="1942042" cy="64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386" y="660403"/>
            <a:ext cx="1213785" cy="5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0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449052" y="2637085"/>
            <a:ext cx="4907814" cy="335039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897" y="2628053"/>
            <a:ext cx="4841412" cy="338542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38309" y="1562379"/>
            <a:ext cx="10516970" cy="90243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pic>
        <p:nvPicPr>
          <p:cNvPr id="9" name="Grafik 8" descr="briefkopf_WZ_logo Kopie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191" y="660403"/>
            <a:ext cx="1942042" cy="64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467" y="668605"/>
            <a:ext cx="1321615" cy="64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647700" y="6469065"/>
            <a:ext cx="2736850" cy="358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1867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02.06.2019</a:t>
            </a:r>
            <a:endParaRPr lang="de-AT" altLang="de-DE" sz="1867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8610600" y="6469065"/>
            <a:ext cx="2736850" cy="358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6A0DCDB-E256-45D7-8ECB-3B880D15ECB8}" type="slidenum">
              <a:rPr lang="de-AT" altLang="de-DE" sz="1867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AT" altLang="de-DE" sz="1867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2077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15654" y="796567"/>
            <a:ext cx="11362280" cy="76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489" lvl="0" indent="-457117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2400"/>
            </a:lvl1pPr>
            <a:lvl2pPr marL="1218978" lvl="1" indent="-457117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400"/>
            </a:lvl2pPr>
            <a:lvl3pPr marL="1828465" lvl="2" indent="-457117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400"/>
            </a:lvl3pPr>
            <a:lvl4pPr marL="2437952" lvl="3" indent="-423256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3047441" lvl="4" indent="-423256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3656930" lvl="5" indent="-423256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4266417" lvl="6" indent="-423256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7pPr>
            <a:lvl8pPr marL="4875906" lvl="7" indent="-423256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8pPr>
            <a:lvl9pPr marL="5485395" lvl="8" indent="-423256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89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de-AT" sz="1867" kern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pPr defTabSz="12189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‹Nr.›</a:t>
            </a:fld>
            <a:endParaRPr lang="de-AT" sz="1867" kern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712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2438717" y="360000"/>
            <a:ext cx="7622913" cy="91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45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1030F-EF50-4E75-A9A3-4F6E8C286D7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3665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68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E916-B0B3-499B-AA98-9E582598569A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97680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099D5-4B6C-48DB-99F4-7FF25037C186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02261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376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A561485-BE2D-4DF4-A0B7-6E2E1BF8CDF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4960938"/>
            <a:ext cx="3575050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613" y="5737225"/>
            <a:ext cx="2420937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6450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93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Apex New Book" charset="0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9pPr>
    </p:titleStyle>
    <p:bodyStyle>
      <a:lvl1pPr marL="342900" indent="-342900" algn="l" defTabSz="449263" rtl="0" eaLnBrk="0" fontAlgn="base" hangingPunct="0">
        <a:lnSpc>
          <a:spcPct val="8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763"/>
            <a:ext cx="17113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26"/>
          <a:stretch>
            <a:fillRect/>
          </a:stretch>
        </p:blipFill>
        <p:spPr bwMode="auto">
          <a:xfrm>
            <a:off x="0" y="6469063"/>
            <a:ext cx="12192000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79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47700" y="6469063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j-lt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4038600" y="6469063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69063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313856-0668-43BA-80A2-E6B27CCD0E6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64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6450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93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Apex New Book" charset="0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9pPr>
    </p:titleStyle>
    <p:bodyStyle>
      <a:lvl1pPr marL="342900" indent="-342900" algn="l" defTabSz="449263" rtl="0" eaLnBrk="0" fontAlgn="base" hangingPunct="0">
        <a:lnSpc>
          <a:spcPct val="8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763"/>
            <a:ext cx="17113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26"/>
          <a:stretch>
            <a:fillRect/>
          </a:stretch>
        </p:blipFill>
        <p:spPr bwMode="auto">
          <a:xfrm>
            <a:off x="0" y="6469063"/>
            <a:ext cx="12192000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79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23913" y="1325563"/>
            <a:ext cx="3925887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3078" name="Freeform 5"/>
          <p:cNvSpPr>
            <a:spLocks noChangeArrowheads="1"/>
          </p:cNvSpPr>
          <p:nvPr/>
        </p:nvSpPr>
        <p:spPr bwMode="auto">
          <a:xfrm>
            <a:off x="5183188" y="987425"/>
            <a:ext cx="6172200" cy="4873625"/>
          </a:xfrm>
          <a:custGeom>
            <a:avLst/>
            <a:gdLst/>
            <a:ahLst/>
            <a:cxnLst/>
            <a:rect l="0" t="0" r="0" b="0"/>
            <a:pathLst/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2925763"/>
            <a:ext cx="3925887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4038600" y="6469063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69063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198055-2A2C-4008-8684-06E852E900B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47700" y="6469063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j-lt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Apex New Book" charset="0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9pPr>
    </p:titleStyle>
    <p:bodyStyle>
      <a:lvl1pPr marL="342900" indent="-342900" algn="l" defTabSz="449263" rtl="0" eaLnBrk="0" fontAlgn="base" hangingPunct="0">
        <a:lnSpc>
          <a:spcPct val="8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763"/>
            <a:ext cx="1711325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26"/>
          <a:stretch>
            <a:fillRect/>
          </a:stretch>
        </p:blipFill>
        <p:spPr bwMode="auto">
          <a:xfrm>
            <a:off x="0" y="6469063"/>
            <a:ext cx="12192000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79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455738"/>
            <a:ext cx="105092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560638"/>
            <a:ext cx="105092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47700" y="6469063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j-lt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r>
              <a:rPr lang="de-AT" altLang="de-DE"/>
              <a:t>02.06.2019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4038600" y="6469063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69063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76E985-C82C-499A-8BF5-703E0DCAECE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Apex New Book" charset="0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Apex New Book" charset="0"/>
          <a:cs typeface="Apex New Book" charset="0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Apex New Book" charset="0"/>
        </a:defRPr>
      </a:lvl9pPr>
    </p:titleStyle>
    <p:bodyStyle>
      <a:lvl1pPr marL="342900" indent="-342900" algn="l" defTabSz="449263" rtl="0" eaLnBrk="0" fontAlgn="base" hangingPunct="0">
        <a:lnSpc>
          <a:spcPct val="8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309" y="1490133"/>
            <a:ext cx="1051697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309" y="2612573"/>
            <a:ext cx="1051697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 descr="A4_quer_balke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0"/>
            <a:ext cx="1219358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039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309" y="1490133"/>
            <a:ext cx="10516970" cy="9024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309" y="2612574"/>
            <a:ext cx="10516970" cy="36575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pic>
        <p:nvPicPr>
          <p:cNvPr id="7" name="Grafik 6" descr="A4_quer_balken.jpg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3588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3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tx1"/>
          </a:solidFill>
          <a:latin typeface="Apex New Bold" pitchFamily="50" charset="0"/>
          <a:ea typeface="Apex New Bold" pitchFamily="50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Apex New Book" pitchFamily="50" charset="0"/>
          <a:ea typeface="Apex New Book" pitchFamily="50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pex New Book" pitchFamily="50" charset="0"/>
          <a:ea typeface="Apex New Book" pitchFamily="50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pex New Book" pitchFamily="50" charset="0"/>
          <a:ea typeface="Apex New Book" pitchFamily="50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pex New Book" pitchFamily="50" charset="0"/>
          <a:ea typeface="Apex New Book" pitchFamily="50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pex New Book" pitchFamily="50" charset="0"/>
          <a:ea typeface="Apex New Book" pitchFamily="50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edwind.at/digitale-bibliothe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18.jpeg"/><Relationship Id="rId4" Type="http://schemas.openxmlformats.org/officeDocument/2006/relationships/hyperlink" Target="https://www.suedwind.at/fileadmin/user_upload/suedwind/X_Downloadliste/Handbuch_Faire_Elektronik_Aktionstage_202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suedwind.at/fileadmin/user_upload/suedwind/Themen/Elektronik/SUEDWIND_Infoblatt_Teil_A_Seltene_Erden_Ansicht.pdf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tmp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bdfd566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bdfdjny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3rnahar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37whdd9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wastemonitor.info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hyperlink" Target="https://tinyurl.com/yc5nxatd" TargetMode="Externa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anet.at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hyperlink" Target="https://www.widado.com/" TargetMode="External"/><Relationship Id="rId4" Type="http://schemas.openxmlformats.org/officeDocument/2006/relationships/hyperlink" Target="https://de.ifixit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compuritas.at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tmp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furbed.a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tmp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fairphone.com/de/fairphone-5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tmp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ec.world/en/profile/country/ch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ger-it.de/" TargetMode="External"/><Relationship Id="rId7" Type="http://schemas.openxmlformats.org/officeDocument/2006/relationships/image" Target="../media/image6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jpeg"/><Relationship Id="rId5" Type="http://schemas.openxmlformats.org/officeDocument/2006/relationships/image" Target="../media/image63.png"/><Relationship Id="rId4" Type="http://schemas.openxmlformats.org/officeDocument/2006/relationships/hyperlink" Target="https://goodelectronics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.jpeg"/><Relationship Id="rId4" Type="http://schemas.openxmlformats.org/officeDocument/2006/relationships/hyperlink" Target="https://www.suedwind.at/handeln/petitionen/justice-is-everybodys-busines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8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jpeg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onicswatch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8.jpe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hyperlink" Target="https://www.informationszentrum-mobilfunk.de/sites/default/files/medien/IZMF_Factsheet_Lebenszyklus_2015.pdf" TargetMode="Externa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hyperlink" Target="https://kollektiv-periskop.org/wp-content/uploads/2019/09/1Von-A-bis-Z_Doppelseiten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image" Target="../media/image31.jpeg"/><Relationship Id="rId4" Type="http://schemas.openxmlformats.org/officeDocument/2006/relationships/hyperlink" Target="https://kollektiv-periskop.org/wp-content/uploads/2019/09/1Von-A-bis-Z_Doppelseite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ger-it.de/static/pdf/lieferkett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794" y="1772816"/>
            <a:ext cx="9144000" cy="324036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Die Reise meines </a:t>
            </a:r>
            <a:r>
              <a:rPr lang="de-DE" altLang="de-DE" sz="40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Handys</a:t>
            </a:r>
            <a:br>
              <a:rPr lang="de-DE" altLang="de-DE" sz="40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r>
              <a:rPr lang="de-DE" altLang="de-DE" sz="40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/>
            </a:r>
            <a:br>
              <a:rPr lang="de-DE" altLang="de-DE" sz="40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r>
              <a:rPr lang="de-DE" altLang="de-DE" sz="28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Arbeitsrechte </a:t>
            </a:r>
            <a:r>
              <a:rPr lang="de-DE" altLang="de-DE" sz="28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und </a:t>
            </a:r>
            <a:r>
              <a:rPr lang="de-DE" altLang="de-DE" sz="28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Umweltauswirkungen</a:t>
            </a:r>
            <a:br>
              <a:rPr lang="de-DE" altLang="de-DE" sz="28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r>
              <a:rPr lang="de-DE" altLang="de-DE" sz="28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entlang </a:t>
            </a:r>
            <a:r>
              <a:rPr lang="de-DE" altLang="de-DE" sz="28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der Elektroniklieferkette</a:t>
            </a:r>
            <a:r>
              <a:rPr lang="de-DE" altLang="de-DE" sz="40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/>
            </a:r>
            <a:br>
              <a:rPr lang="de-DE" altLang="de-DE" sz="40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endParaRPr lang="de-DE" altLang="de-DE" sz="2000" dirty="0" smtClean="0">
              <a:latin typeface="+mn-lt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2" y="4797152"/>
            <a:ext cx="1728192" cy="172819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139419" y="587901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  <a:latin typeface="+mn-lt"/>
              </a:rPr>
              <a:t>Gefördert aus Mitteln des Digitalisierungsfonds Arbeit 4.0 der AK Wien.</a:t>
            </a:r>
            <a:endParaRPr lang="de-AT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5157192"/>
            <a:ext cx="1512168" cy="14298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50" y="5301208"/>
            <a:ext cx="2263139" cy="13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4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pic>
        <p:nvPicPr>
          <p:cNvPr id="1434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2789238"/>
            <a:ext cx="2713038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637"/>
            <a:ext cx="6096794" cy="40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34" y="2797919"/>
            <a:ext cx="2715171" cy="40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4363" y="1158875"/>
            <a:ext cx="10966450" cy="64770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Fallbeispiel: eine neue Goldmine in Peru?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8367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61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 noChangeArrowheads="1"/>
          </p:cNvSpPr>
          <p:nvPr>
            <p:ph type="title"/>
          </p:nvPr>
        </p:nvSpPr>
        <p:spPr>
          <a:xfrm>
            <a:off x="1560290" y="1052736"/>
            <a:ext cx="9137650" cy="506437"/>
          </a:xfrm>
        </p:spPr>
        <p:txBody>
          <a:bodyPr/>
          <a:lstStyle/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Wo ist diese Methode zu finden?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u="sng" dirty="0" smtClean="0">
              <a:hlinkClick r:id="rId3"/>
            </a:endParaRPr>
          </a:p>
          <a:p>
            <a:pPr marL="0" indent="0"/>
            <a:r>
              <a:rPr lang="en-US" u="sng" dirty="0" smtClean="0">
                <a:hlinkClick r:id="rId4"/>
              </a:rPr>
              <a:t>https</a:t>
            </a:r>
            <a:r>
              <a:rPr lang="en-US" u="sng" dirty="0">
                <a:hlinkClick r:id="rId4"/>
              </a:rPr>
              <a:t>://www.suedwind.at/fileadmin/user_upload/suedwind/X_Downloadliste/Handbuch_Faire_Elektronik_Aktionstage_2020.pdf</a:t>
            </a:r>
            <a:endParaRPr lang="de-AT" dirty="0"/>
          </a:p>
          <a:p>
            <a:endParaRPr lang="de-DE" dirty="0" smtClean="0"/>
          </a:p>
          <a:p>
            <a:r>
              <a:rPr lang="de-DE" dirty="0" smtClean="0"/>
              <a:t>S. 48-65 (deutsch)</a:t>
            </a:r>
          </a:p>
          <a:p>
            <a:r>
              <a:rPr lang="de-DE" dirty="0" smtClean="0"/>
              <a:t>S. 67-84 (englisch)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42" y="3317538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4363" y="1158875"/>
            <a:ext cx="10966450" cy="64770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Seltene Erden: Umkämpfte Rohstoffe der Zukunft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9" y="1772816"/>
            <a:ext cx="10193311" cy="46085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sp>
        <p:nvSpPr>
          <p:cNvPr id="7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228142" y="6526609"/>
            <a:ext cx="11737304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</a:t>
            </a:r>
            <a:r>
              <a:rPr lang="de-DE" altLang="de-DE" sz="1400" dirty="0" smtClean="0"/>
              <a:t>: </a:t>
            </a:r>
            <a:r>
              <a:rPr lang="de-DE" altLang="de-DE" sz="1400" dirty="0" smtClean="0">
                <a:hlinkClick r:id="rId5"/>
              </a:rPr>
              <a:t>https</a:t>
            </a:r>
            <a:r>
              <a:rPr lang="de-DE" altLang="de-DE" sz="1400" dirty="0">
                <a:hlinkClick r:id="rId5"/>
              </a:rPr>
              <a:t>://</a:t>
            </a:r>
            <a:r>
              <a:rPr lang="de-DE" altLang="de-DE" sz="1400" dirty="0" smtClean="0">
                <a:hlinkClick r:id="rId5"/>
              </a:rPr>
              <a:t>www.suedwind.at/fileadmin/user_upload/suedwind/Themen/Elektronik/SUEDWIND_Infoblatt_Teil_A_Seltene_Erden_Ansicht.pdf</a:t>
            </a:r>
            <a:r>
              <a:rPr lang="de-DE" altLang="de-DE" sz="1400" dirty="0" smtClean="0"/>
              <a:t>, 29.11.2023</a:t>
            </a:r>
            <a:endParaRPr lang="de-AT" altLang="de-DE" sz="1400" dirty="0"/>
          </a:p>
        </p:txBody>
      </p:sp>
    </p:spTree>
    <p:extLst>
      <p:ext uri="{BB962C8B-B14F-4D97-AF65-F5344CB8AC3E}">
        <p14:creationId xmlns:p14="http://schemas.microsoft.com/office/powerpoint/2010/main" val="534017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96" y="0"/>
            <a:ext cx="5836596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sp>
        <p:nvSpPr>
          <p:cNvPr id="6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228142" y="6526609"/>
            <a:ext cx="11737304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</a:t>
            </a:r>
            <a:r>
              <a:rPr lang="de-DE" altLang="de-DE" sz="1400" dirty="0" smtClean="0"/>
              <a:t>: ebd.</a:t>
            </a:r>
            <a:endParaRPr lang="de-AT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45595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 noChangeArrowheads="1"/>
          </p:cNvSpPr>
          <p:nvPr>
            <p:ph type="title"/>
          </p:nvPr>
        </p:nvSpPr>
        <p:spPr>
          <a:xfrm>
            <a:off x="1560290" y="1052736"/>
            <a:ext cx="9137650" cy="506437"/>
          </a:xfrm>
        </p:spPr>
        <p:txBody>
          <a:bodyPr/>
          <a:lstStyle/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Wo sind diese Infoblätter zu finden?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55" y="1852677"/>
            <a:ext cx="2705478" cy="3448531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t="5003" r="4510" b="3204"/>
          <a:stretch/>
        </p:blipFill>
        <p:spPr>
          <a:xfrm rot="21289739">
            <a:off x="848906" y="2646107"/>
            <a:ext cx="3560103" cy="3549507"/>
          </a:xfrm>
          <a:prstGeom prst="ellipse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4082" r="4279" b="4898"/>
          <a:stretch/>
        </p:blipFill>
        <p:spPr>
          <a:xfrm rot="19983965">
            <a:off x="7964590" y="1843196"/>
            <a:ext cx="3331847" cy="33219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25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3569" y="1654621"/>
            <a:ext cx="10966450" cy="1630363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Interviews: Elektronik-Fertigung in China und den Philippinen</a:t>
            </a:r>
          </a:p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Arbeitsbedingungen und gewerkschaftliche Organisierung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50" y="2996952"/>
            <a:ext cx="6546689" cy="31073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72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924948"/>
              </p:ext>
            </p:extLst>
          </p:nvPr>
        </p:nvGraphicFramePr>
        <p:xfrm>
          <a:off x="184837" y="2468368"/>
          <a:ext cx="11672596" cy="39849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51717"/>
                <a:gridCol w="7920879"/>
              </a:tblGrid>
              <a:tr h="485427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0066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8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Wer ist die Hauptperson? Wo arbeitet sie?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Was sind Gefahren für die Gesundheit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der </a:t>
                      </a:r>
                      <a:r>
                        <a:rPr lang="de-DE" sz="18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Arbeiter:innen</a:t>
                      </a: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Wie hoch ist ihr Gehalt?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Was erfahrt ihr über Arbeitszeiten und Urlaub?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Welche Rolle spielen Gewerkschaften?</a:t>
                      </a:r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474">
                <a:tc>
                  <a:txBody>
                    <a:bodyPr/>
                    <a:lstStyle/>
                    <a:p>
                      <a:r>
                        <a:rPr lang="de-AT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tinyurl.com/bdfd566k</a:t>
                      </a:r>
                      <a:endParaRPr lang="de-A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4363" y="1158874"/>
            <a:ext cx="10966450" cy="1630363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Gruppe 1</a:t>
            </a: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: Arbeitsbedingungen in 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China</a:t>
            </a:r>
            <a:b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Interview </a:t>
            </a: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mit 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Kin Wan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8" y="2912851"/>
            <a:ext cx="3096000" cy="309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7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184837" y="2468368"/>
          <a:ext cx="11672596" cy="39849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51717"/>
                <a:gridCol w="7920879"/>
              </a:tblGrid>
              <a:tr h="485427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0066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8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Wer ist die Hauptperson? Wo arbeitet sie?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 erfahrt ihr über Arbeitsbedingungen und Arbeitszeiten?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 sind Gefahren für die Gesundheit der </a:t>
                      </a:r>
                      <a:r>
                        <a:rPr lang="de-AT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Arbeiter:innen</a:t>
                      </a: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 versucht das Unternehmen, Gewerkschaften zu verhindern?</a:t>
                      </a:r>
                      <a:endParaRPr lang="de-A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tinyurl.com/bdfdjny2</a:t>
                      </a:r>
                      <a:endParaRPr lang="de-AT" sz="1800" u="sng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4363" y="1158874"/>
            <a:ext cx="10966450" cy="1630363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Gruppe 2</a:t>
            </a: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: Fallbeispiel Philippinen (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1)</a:t>
            </a:r>
            <a:b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MEC </a:t>
            </a: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Electronics 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7" y="2912851"/>
            <a:ext cx="3096000" cy="309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9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184837" y="2468368"/>
          <a:ext cx="11672596" cy="39849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51717"/>
                <a:gridCol w="7920879"/>
              </a:tblGrid>
              <a:tr h="485427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0066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8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Wer ist die Hauptperson? Wo arbeitet sie?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 erfahrt ihr über Arbeitsbedingungen und Arbeitszeiten?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 sind Gefahren für </a:t>
                      </a:r>
                      <a:r>
                        <a:rPr lang="de-AT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Arbeiter:innen</a:t>
                      </a: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wenn sie sich einer Gewerkschaft anschließen?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tinyurl.com/3rnahars</a:t>
                      </a:r>
                      <a:endParaRPr lang="de-AT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4363" y="1158874"/>
            <a:ext cx="10966450" cy="1630363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Gruppe 3: Fallbeispiel Philippinen (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2)</a:t>
            </a:r>
          </a:p>
          <a:p>
            <a:pPr algn="ctr">
              <a:lnSpc>
                <a:spcPct val="100000"/>
              </a:lnSpc>
            </a:pP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allgemeine </a:t>
            </a: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Situation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8" y="2912851"/>
            <a:ext cx="3096000" cy="309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43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184837" y="2468368"/>
          <a:ext cx="11672596" cy="39849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51717"/>
                <a:gridCol w="7920879"/>
              </a:tblGrid>
              <a:tr h="485427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0066">
                <a:tc>
                  <a:txBody>
                    <a:bodyPr/>
                    <a:lstStyle/>
                    <a:p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8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Wer ist die Hauptperson? Wo arbeitet sie?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</a:t>
                      </a:r>
                      <a:r>
                        <a:rPr lang="de-AT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hat die Corona-Pandemie die </a:t>
                      </a:r>
                      <a:r>
                        <a:rPr lang="de-AT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Arbeiter:innen</a:t>
                      </a:r>
                      <a:r>
                        <a:rPr lang="de-AT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beeinflusst?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Welchen Erfolg hat die Gewerkschaft erzielt?</a:t>
                      </a:r>
                      <a:endParaRPr lang="de-AT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tinyurl.com/37whdd9c</a:t>
                      </a:r>
                      <a:endParaRPr lang="de-AT" sz="1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55688" y="2133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AT" altLang="de-DE" sz="2000"/>
          </a:p>
        </p:txBody>
      </p:sp>
      <p:sp>
        <p:nvSpPr>
          <p:cNvPr id="8" name="Titel 3"/>
          <p:cNvSpPr txBox="1">
            <a:spLocks noChangeArrowheads="1"/>
          </p:cNvSpPr>
          <p:nvPr/>
        </p:nvSpPr>
        <p:spPr>
          <a:xfrm>
            <a:off x="614363" y="1158874"/>
            <a:ext cx="10966450" cy="1630363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j-lt"/>
                <a:ea typeface="Apex New Book" charset="0"/>
                <a:cs typeface="+mj-cs"/>
              </a:defRPr>
            </a:lvl1pPr>
            <a:lvl2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2pPr>
            <a:lvl3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3pPr>
            <a:lvl4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4pPr>
            <a:lvl5pPr algn="l" defTabSz="449263" rtl="0" eaLnBrk="0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Apex New Book" charset="0"/>
                <a:cs typeface="Apex New Book" charset="0"/>
              </a:defRPr>
            </a:lvl5pPr>
            <a:lvl6pPr marL="25146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6pPr>
            <a:lvl7pPr marL="29718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7pPr>
            <a:lvl8pPr marL="34290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8pPr>
            <a:lvl9pPr marL="3886200" indent="-228600" algn="l" defTabSz="449263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pex New Book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Gruppe 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4</a:t>
            </a:r>
            <a:r>
              <a:rPr lang="de-DE" altLang="de-DE" sz="32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: Fallbeispiel Philippinen (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3)</a:t>
            </a:r>
            <a:b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r>
              <a:rPr lang="de-DE" altLang="de-DE" sz="3200" dirty="0" err="1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Nexperia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 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7" y="2912851"/>
            <a:ext cx="3096000" cy="309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3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 noChangeArrowheads="1"/>
          </p:cNvSpPr>
          <p:nvPr>
            <p:ph type="title"/>
          </p:nvPr>
        </p:nvSpPr>
        <p:spPr>
          <a:xfrm>
            <a:off x="1560290" y="1052736"/>
            <a:ext cx="9137650" cy="506437"/>
          </a:xfrm>
        </p:spPr>
        <p:txBody>
          <a:bodyPr/>
          <a:lstStyle/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Der rote Faden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09600" y="1556792"/>
            <a:ext cx="10966450" cy="4848373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 smtClean="0"/>
              <a:t>Lieferkette der Elektronikindustrie</a:t>
            </a:r>
            <a:endParaRPr lang="de-DE" sz="20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dirty="0" smtClean="0"/>
              <a:t>Rohstoffabbau: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de-DE" dirty="0" smtClean="0"/>
              <a:t>Gold (Peru)</a:t>
            </a:r>
            <a:endParaRPr lang="de-DE" sz="2000" dirty="0" smtClean="0"/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de-DE" dirty="0" smtClean="0"/>
              <a:t>Seltene Erden (Madagaskar)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smtClean="0"/>
              <a:t>Elektronikfertigung, Arbeitsrechte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smtClean="0"/>
              <a:t>Elektroschrott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smtClean="0"/>
              <a:t>… auf dem Weg zu fairer Elektronik</a:t>
            </a:r>
          </a:p>
          <a:p>
            <a:pPr marL="914400" lvl="1" indent="-514350">
              <a:buFont typeface="+mj-lt"/>
              <a:buAutoNum type="arabicPeriod"/>
            </a:pPr>
            <a:endParaRPr lang="de-A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961537D-E819-3F94-48FC-6B125A95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90" y="4005064"/>
            <a:ext cx="237456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394" y="937639"/>
            <a:ext cx="11360800" cy="763600"/>
          </a:xfrm>
        </p:spPr>
        <p:txBody>
          <a:bodyPr/>
          <a:lstStyle/>
          <a:p>
            <a:r>
              <a:rPr lang="de-DE" dirty="0" smtClean="0">
                <a:latin typeface="Apex New Bold" panose="02010600040501010103" pitchFamily="50" charset="0"/>
                <a:ea typeface="Apex New Bold" panose="02010600040501010103" pitchFamily="50" charset="0"/>
              </a:rPr>
              <a:t>Recycling und Elektroschrott</a:t>
            </a:r>
            <a:endParaRPr lang="de-AT" dirty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16394" y="1701239"/>
            <a:ext cx="11360800" cy="4813861"/>
          </a:xfrm>
        </p:spPr>
        <p:txBody>
          <a:bodyPr/>
          <a:lstStyle/>
          <a:p>
            <a:pPr marL="152396" indent="0">
              <a:buNone/>
            </a:pPr>
            <a:endParaRPr lang="de-DE" sz="1867" dirty="0">
              <a:latin typeface="Source Serif Pro" panose="02040603050405020204" pitchFamily="18" charset="0"/>
            </a:endParaRPr>
          </a:p>
          <a:p>
            <a:pPr marL="152396" indent="0">
              <a:buNone/>
            </a:pPr>
            <a:r>
              <a:rPr lang="de-DE" sz="1867" dirty="0">
                <a:latin typeface="Source Serif Pro" panose="02040603050405020204" pitchFamily="18" charset="0"/>
              </a:rPr>
              <a:t>2019 </a:t>
            </a:r>
            <a:r>
              <a:rPr lang="de-DE" sz="1867" dirty="0" smtClean="0">
                <a:latin typeface="Source Serif Pro" panose="02040603050405020204" pitchFamily="18" charset="0"/>
              </a:rPr>
              <a:t>(weltweit): 53,6 </a:t>
            </a:r>
            <a:r>
              <a:rPr lang="de-DE" sz="1867" dirty="0" err="1" smtClean="0">
                <a:latin typeface="Source Serif Pro" panose="02040603050405020204" pitchFamily="18" charset="0"/>
              </a:rPr>
              <a:t>Mt</a:t>
            </a: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 </a:t>
            </a: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		=  350 </a:t>
            </a: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x</a:t>
            </a:r>
          </a:p>
          <a:p>
            <a:pPr marL="152396" indent="0">
              <a:buNone/>
            </a:pPr>
            <a:endParaRPr lang="de-DE" sz="1867" dirty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pPr marL="152396" indent="0">
              <a:buNone/>
            </a:pPr>
            <a:endParaRPr lang="de-DE" sz="1867" dirty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pPr marL="152396" indent="0">
              <a:buNone/>
            </a:pP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         17.6 </a:t>
            </a: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%		 </a:t>
            </a: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                82.6 </a:t>
            </a: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%	</a:t>
            </a:r>
          </a:p>
          <a:p>
            <a:pPr marL="152396" indent="0">
              <a:buNone/>
            </a:pP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fachgeregt recycelt</a:t>
            </a:r>
            <a:endParaRPr lang="de-DE" sz="1867" dirty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endParaRPr lang="de-DE" sz="1867" dirty="0" smtClean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endParaRPr lang="de-DE" sz="1867" dirty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pPr marL="761981" lvl="1" indent="0">
              <a:buNone/>
            </a:pP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		</a:t>
            </a: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in Haushaltmüll</a:t>
            </a: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		</a:t>
            </a: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	illegal exportiert</a:t>
            </a:r>
            <a:endParaRPr lang="de-DE" sz="1867" dirty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pPr marL="761981" lvl="1" indent="0">
              <a:buNone/>
            </a:pPr>
            <a:r>
              <a:rPr lang="de-DE" sz="1867" dirty="0">
                <a:latin typeface="Source Serif Pro" panose="02040603050405020204" pitchFamily="18" charset="0"/>
                <a:sym typeface="Wingdings" panose="05000000000000000000" pitchFamily="2" charset="2"/>
              </a:rPr>
              <a:t>			</a:t>
            </a:r>
            <a:endParaRPr lang="de-DE" sz="1867" dirty="0" smtClean="0">
              <a:latin typeface="Source Serif Pro" panose="02040603050405020204" pitchFamily="18" charset="0"/>
              <a:sym typeface="Wingdings" panose="05000000000000000000" pitchFamily="2" charset="2"/>
            </a:endParaRPr>
          </a:p>
          <a:p>
            <a:pPr marL="761981" lvl="1" indent="0">
              <a:buNone/>
            </a:pPr>
            <a:r>
              <a:rPr lang="de-DE" sz="1867" dirty="0" smtClean="0">
                <a:latin typeface="Source Serif Pro" panose="02040603050405020204" pitchFamily="18" charset="0"/>
                <a:sym typeface="Wingdings" panose="05000000000000000000" pitchFamily="2" charset="2"/>
              </a:rPr>
              <a:t>			mit Metall- und Plastikmüll vermischt</a:t>
            </a:r>
            <a:endParaRPr lang="de-DE" sz="1867" dirty="0">
              <a:latin typeface="Source Serif Pro" panose="02040603050405020204" pitchFamily="18" charset="0"/>
            </a:endParaRPr>
          </a:p>
          <a:p>
            <a:pPr marL="152396" indent="0">
              <a:buNone/>
            </a:pPr>
            <a:endParaRPr lang="de-DE" dirty="0" smtClean="0">
              <a:latin typeface="Source Serif Pro" panose="02040603050405020204" pitchFamily="18" charset="0"/>
            </a:endParaRPr>
          </a:p>
          <a:p>
            <a:pPr marL="152396" indent="0">
              <a:buNone/>
            </a:pPr>
            <a:r>
              <a:rPr lang="en-GB" sz="1600" dirty="0" err="1" smtClean="0">
                <a:solidFill>
                  <a:schemeClr val="tx1"/>
                </a:solidFill>
                <a:latin typeface="Source Serif Pro" panose="02040603050405020204" pitchFamily="18" charset="0"/>
              </a:rPr>
              <a:t>Zahlen</a:t>
            </a:r>
            <a:r>
              <a:rPr lang="en-GB" sz="16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  <a:latin typeface="Source Serif Pro" panose="02040603050405020204" pitchFamily="18" charset="0"/>
              </a:rPr>
              <a:t>entnommen</a:t>
            </a:r>
            <a:r>
              <a:rPr lang="en-GB" sz="16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  <a:latin typeface="Source Serif Pro" panose="02040603050405020204" pitchFamily="18" charset="0"/>
              </a:rPr>
              <a:t>aus</a:t>
            </a:r>
            <a:r>
              <a:rPr lang="en-GB" sz="16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: </a:t>
            </a:r>
            <a:r>
              <a:rPr lang="en-GB" sz="1600" dirty="0">
                <a:latin typeface="Source Serif Pro" panose="02040603050405020204" pitchFamily="18" charset="0"/>
                <a:hlinkClick r:id="rId3"/>
              </a:rPr>
              <a:t>http://ewastemonitor.info/</a:t>
            </a:r>
            <a:endParaRPr lang="de-AT" sz="1600" dirty="0">
              <a:latin typeface="Source Serif Pro" panose="02040603050405020204" pitchFamily="18" charset="0"/>
            </a:endParaRPr>
          </a:p>
          <a:p>
            <a:pPr marL="152396" indent="0">
              <a:buNone/>
            </a:pPr>
            <a:endParaRPr lang="de-AT" dirty="0">
              <a:latin typeface="Source Serif Pro" panose="020406030504050202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4161" y="2722197"/>
            <a:ext cx="4723700" cy="35427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684624" y="2131734"/>
            <a:ext cx="1999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kern="0" dirty="0">
                <a:solidFill>
                  <a:srgbClr val="FFFFFF"/>
                </a:solidFill>
                <a:latin typeface="Apex New Bold" panose="02010600040501010103" pitchFamily="50" charset="0"/>
                <a:ea typeface="Apex New Bold" panose="02010600040501010103" pitchFamily="50" charset="0"/>
                <a:cs typeface="Arial"/>
                <a:sym typeface="Arial"/>
              </a:rPr>
              <a:t>© Mike Anane</a:t>
            </a:r>
            <a:endParaRPr lang="de-AT" sz="1600" kern="0" dirty="0">
              <a:solidFill>
                <a:srgbClr val="FFFFFF"/>
              </a:solidFill>
              <a:latin typeface="Apex New Bold" panose="02010600040501010103" pitchFamily="50" charset="0"/>
              <a:ea typeface="Apex New Bold" panose="02010600040501010103" pitchFamily="50" charset="0"/>
              <a:cs typeface="Arial"/>
              <a:sym typeface="Arial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grayscl/>
          </a:blip>
          <a:srcRect l="17708" t="52150" r="46042" b="15600"/>
          <a:stretch/>
        </p:blipFill>
        <p:spPr>
          <a:xfrm>
            <a:off x="5042266" y="1845373"/>
            <a:ext cx="1918624" cy="909692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1389152" y="2716128"/>
            <a:ext cx="1003299" cy="623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45560" y="2716128"/>
            <a:ext cx="1003299" cy="623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873814" y="3884781"/>
            <a:ext cx="1090163" cy="9123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584626" y="3922388"/>
            <a:ext cx="0" cy="14303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3205276" y="3884780"/>
            <a:ext cx="1090163" cy="9123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8367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394" y="937639"/>
            <a:ext cx="11360800" cy="763600"/>
          </a:xfrm>
        </p:spPr>
        <p:txBody>
          <a:bodyPr/>
          <a:lstStyle/>
          <a:p>
            <a:r>
              <a:rPr lang="de-DE" dirty="0" smtClean="0">
                <a:latin typeface="Apex New Bold" panose="02010600040501010103" pitchFamily="50" charset="0"/>
                <a:ea typeface="Apex New Bold" panose="02010600040501010103" pitchFamily="50" charset="0"/>
              </a:rPr>
              <a:t>Ursachen für hohes Elektroschrott-Aufkommen</a:t>
            </a:r>
            <a:endParaRPr lang="de-AT" dirty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16395" y="1701238"/>
            <a:ext cx="7877500" cy="4928161"/>
          </a:xfrm>
        </p:spPr>
        <p:txBody>
          <a:bodyPr/>
          <a:lstStyle/>
          <a:p>
            <a:r>
              <a:rPr lang="de-AT" sz="2000" dirty="0" smtClean="0">
                <a:latin typeface="Source Serif Pro" panose="02040603050405020204" pitchFamily="18" charset="0"/>
              </a:rPr>
              <a:t>schwer reparierbare Neu-Geräte</a:t>
            </a:r>
          </a:p>
          <a:p>
            <a:r>
              <a:rPr lang="de-AT" sz="2000" dirty="0" smtClean="0">
                <a:latin typeface="Source Serif Pro" panose="02040603050405020204" pitchFamily="18" charset="0"/>
              </a:rPr>
              <a:t>kurze </a:t>
            </a:r>
            <a:r>
              <a:rPr lang="de-AT" sz="2000" dirty="0">
                <a:latin typeface="Source Serif Pro" panose="02040603050405020204" pitchFamily="18" charset="0"/>
              </a:rPr>
              <a:t>Lebensdauer</a:t>
            </a:r>
          </a:p>
          <a:p>
            <a:r>
              <a:rPr lang="de-AT" sz="2000" dirty="0" smtClean="0">
                <a:latin typeface="Source Serif Pro" panose="02040603050405020204" pitchFamily="18" charset="0"/>
              </a:rPr>
              <a:t>zu </a:t>
            </a:r>
            <a:r>
              <a:rPr lang="de-AT" sz="2000" dirty="0">
                <a:latin typeface="Source Serif Pro" panose="02040603050405020204" pitchFamily="18" charset="0"/>
              </a:rPr>
              <a:t>wenig Kontrollen, obwohl Ausfuhr von Elektroschrott </a:t>
            </a:r>
            <a:r>
              <a:rPr lang="de-AT" sz="2000" dirty="0" smtClean="0">
                <a:latin typeface="Source Serif Pro" panose="02040603050405020204" pitchFamily="18" charset="0"/>
              </a:rPr>
              <a:t>illegal</a:t>
            </a:r>
          </a:p>
          <a:p>
            <a:endParaRPr lang="de-AT" sz="2000" dirty="0" smtClean="0">
              <a:latin typeface="Source Serif Pro" panose="02040603050405020204" pitchFamily="18" charset="0"/>
            </a:endParaRPr>
          </a:p>
          <a:p>
            <a:pPr lvl="1"/>
            <a:r>
              <a:rPr lang="de-AT" sz="2000" dirty="0" smtClean="0">
                <a:latin typeface="Source Serif Pro" panose="02040603050405020204" pitchFamily="18" charset="0"/>
              </a:rPr>
              <a:t>Basel </a:t>
            </a:r>
            <a:r>
              <a:rPr lang="de-AT" sz="2000" dirty="0">
                <a:latin typeface="Source Serif Pro" panose="02040603050405020204" pitchFamily="18" charset="0"/>
              </a:rPr>
              <a:t>Konvention 1989 (in Ö in Kraft </a:t>
            </a:r>
            <a:r>
              <a:rPr lang="de-AT" sz="2000" dirty="0" smtClean="0">
                <a:latin typeface="Source Serif Pro" panose="02040603050405020204" pitchFamily="18" charset="0"/>
              </a:rPr>
              <a:t>1993)</a:t>
            </a:r>
          </a:p>
          <a:p>
            <a:pPr lvl="1"/>
            <a:endParaRPr lang="de-AT" sz="2000" dirty="0" smtClean="0">
              <a:latin typeface="Source Serif Pro" panose="02040603050405020204" pitchFamily="18" charset="0"/>
            </a:endParaRPr>
          </a:p>
          <a:p>
            <a:pPr lvl="1"/>
            <a:r>
              <a:rPr lang="de-AT" sz="2000" dirty="0" smtClean="0">
                <a:latin typeface="Source Serif Pro" panose="02040603050405020204" pitchFamily="18" charset="0"/>
              </a:rPr>
              <a:t>EU</a:t>
            </a:r>
            <a:r>
              <a:rPr lang="de-AT" sz="2000" dirty="0">
                <a:latin typeface="Source Serif Pro" panose="02040603050405020204" pitchFamily="18" charset="0"/>
              </a:rPr>
              <a:t>: WEEE-Direktive 2012 „</a:t>
            </a:r>
            <a:r>
              <a:rPr lang="de-AT" sz="2000" dirty="0" err="1">
                <a:latin typeface="Source Serif Pro" panose="02040603050405020204" pitchFamily="18" charset="0"/>
              </a:rPr>
              <a:t>Waste</a:t>
            </a:r>
            <a:r>
              <a:rPr lang="de-AT" sz="2000" dirty="0">
                <a:latin typeface="Source Serif Pro" panose="02040603050405020204" pitchFamily="18" charset="0"/>
              </a:rPr>
              <a:t> </a:t>
            </a:r>
            <a:r>
              <a:rPr lang="de-AT" sz="2000" dirty="0" err="1">
                <a:latin typeface="Source Serif Pro" panose="02040603050405020204" pitchFamily="18" charset="0"/>
              </a:rPr>
              <a:t>Electrical</a:t>
            </a:r>
            <a:r>
              <a:rPr lang="de-AT" sz="2000" dirty="0">
                <a:latin typeface="Source Serif Pro" panose="02040603050405020204" pitchFamily="18" charset="0"/>
              </a:rPr>
              <a:t> </a:t>
            </a:r>
            <a:r>
              <a:rPr lang="de-AT" sz="2000" dirty="0" err="1">
                <a:latin typeface="Source Serif Pro" panose="02040603050405020204" pitchFamily="18" charset="0"/>
              </a:rPr>
              <a:t>and</a:t>
            </a:r>
            <a:r>
              <a:rPr lang="de-AT" sz="2000" dirty="0">
                <a:latin typeface="Source Serif Pro" panose="02040603050405020204" pitchFamily="18" charset="0"/>
              </a:rPr>
              <a:t> Electronic Equipment“, 85% </a:t>
            </a:r>
            <a:r>
              <a:rPr lang="de-AT" sz="2000" dirty="0" smtClean="0">
                <a:latin typeface="Source Serif Pro" panose="02040603050405020204" pitchFamily="18" charset="0"/>
              </a:rPr>
              <a:t>Recyclingziel</a:t>
            </a:r>
          </a:p>
          <a:p>
            <a:pPr lvl="1"/>
            <a:endParaRPr lang="de-AT" sz="2000" dirty="0">
              <a:latin typeface="Source Serif Pro" panose="02040603050405020204" pitchFamily="18" charset="0"/>
            </a:endParaRPr>
          </a:p>
          <a:p>
            <a:r>
              <a:rPr lang="de-AT" sz="2000" dirty="0" smtClean="0">
                <a:latin typeface="Source Serif Pro" panose="02040603050405020204" pitchFamily="18" charset="0"/>
              </a:rPr>
              <a:t>als </a:t>
            </a:r>
            <a:r>
              <a:rPr lang="de-AT" sz="2000" dirty="0">
                <a:latin typeface="Source Serif Pro" panose="02040603050405020204" pitchFamily="18" charset="0"/>
              </a:rPr>
              <a:t>Second Hand deklariert, hohe Gewinne aus illegalem Müllhandel (Quelle: </a:t>
            </a:r>
            <a:r>
              <a:rPr lang="de-AT" sz="2000" dirty="0" smtClean="0">
                <a:latin typeface="Source Serif Pro" panose="02040603050405020204" pitchFamily="18" charset="0"/>
              </a:rPr>
              <a:t>Europäischer </a:t>
            </a:r>
            <a:r>
              <a:rPr lang="de-AT" sz="2000" dirty="0">
                <a:latin typeface="Source Serif Pro" panose="02040603050405020204" pitchFamily="18" charset="0"/>
              </a:rPr>
              <a:t>Rechnungshof)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3431" y="2608131"/>
            <a:ext cx="4723699" cy="35427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373724" y="6402814"/>
            <a:ext cx="1462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kern="0" dirty="0">
                <a:solidFill>
                  <a:srgbClr val="000000"/>
                </a:solidFill>
                <a:latin typeface="Apex New Bold" panose="02010600040501010103" pitchFamily="50" charset="0"/>
                <a:ea typeface="Apex New Bold" panose="02010600040501010103" pitchFamily="50" charset="0"/>
                <a:cs typeface="Arial"/>
                <a:sym typeface="Arial"/>
              </a:rPr>
              <a:t>© Mike Anane</a:t>
            </a:r>
            <a:endParaRPr lang="de-AT" sz="1600" kern="0" dirty="0">
              <a:solidFill>
                <a:srgbClr val="000000"/>
              </a:solidFill>
              <a:latin typeface="Apex New Bold" panose="02010600040501010103" pitchFamily="50" charset="0"/>
              <a:ea typeface="Apex New Bold" panose="02010600040501010103" pitchFamily="50" charset="0"/>
              <a:cs typeface="Arial"/>
              <a:sym typeface="Arial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8367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982788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de-AT" altLang="de-DE" sz="4400" dirty="0" smtClean="0">
                <a:latin typeface="Apex New Bold" panose="02010600040501010103" pitchFamily="50" charset="0"/>
              </a:rPr>
              <a:t>Elektroschrott</a:t>
            </a:r>
            <a:endParaRPr lang="de-AT" altLang="de-DE" sz="4400" dirty="0">
              <a:latin typeface="Apex New Bold" panose="02010600040501010103" pitchFamily="50" charset="0"/>
            </a:endParaRPr>
          </a:p>
        </p:txBody>
      </p:sp>
      <p:pic>
        <p:nvPicPr>
          <p:cNvPr id="48133" name="Picture 6" descr="Mike Anane - VPRO Tegenlicht - VP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3"/>
          <a:stretch/>
        </p:blipFill>
        <p:spPr bwMode="auto">
          <a:xfrm>
            <a:off x="612866" y="1773113"/>
            <a:ext cx="5544616" cy="385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2"/>
          <p:cNvSpPr>
            <a:spLocks noChangeArrowheads="1"/>
          </p:cNvSpPr>
          <p:nvPr/>
        </p:nvSpPr>
        <p:spPr bwMode="auto">
          <a:xfrm>
            <a:off x="648611" y="5846493"/>
            <a:ext cx="55088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36550" eaLnBrk="1" hangingPunct="1">
              <a:spcBef>
                <a:spcPts val="563"/>
              </a:spcBef>
              <a:buClr>
                <a:srgbClr val="000000"/>
              </a:buClr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de-DE" altLang="de-DE" sz="2400" dirty="0">
                <a:solidFill>
                  <a:srgbClr val="000000"/>
                </a:solidFill>
                <a:latin typeface="Source Serif Pro" panose="02040603050405020204" pitchFamily="18" charset="0"/>
              </a:rPr>
              <a:t>Umweltjournalist Mike Anane</a:t>
            </a:r>
            <a:endParaRPr lang="de-AT" altLang="de-DE" sz="2400" dirty="0">
              <a:solidFill>
                <a:srgbClr val="000000"/>
              </a:solidFill>
              <a:latin typeface="Source Serif Pro" panose="02040603050405020204" pitchFamily="18" charset="0"/>
            </a:endParaRPr>
          </a:p>
        </p:txBody>
      </p:sp>
      <p:sp>
        <p:nvSpPr>
          <p:cNvPr id="48135" name="Rectangle 2"/>
          <p:cNvSpPr>
            <a:spLocks noChangeArrowheads="1"/>
          </p:cNvSpPr>
          <p:nvPr/>
        </p:nvSpPr>
        <p:spPr bwMode="auto">
          <a:xfrm rot="-5400000">
            <a:off x="-253446" y="2165139"/>
            <a:ext cx="156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63"/>
              </a:spcBef>
              <a:buClr>
                <a:srgbClr val="000000"/>
              </a:buClr>
              <a:buSzPct val="45000"/>
            </a:pPr>
            <a:r>
              <a:rPr lang="de-DE" altLang="de-DE" sz="1200" dirty="0">
                <a:solidFill>
                  <a:srgbClr val="000000"/>
                </a:solidFill>
                <a:latin typeface="Apex New Book" panose="02010600040501010103" pitchFamily="50" charset="0"/>
              </a:rPr>
              <a:t>(c) </a:t>
            </a:r>
            <a:r>
              <a:rPr lang="de-DE" altLang="de-DE" sz="1200" dirty="0" err="1">
                <a:solidFill>
                  <a:srgbClr val="000000"/>
                </a:solidFill>
                <a:latin typeface="Apex New Book" panose="02010600040501010103" pitchFamily="50" charset="0"/>
              </a:rPr>
              <a:t>vpro</a:t>
            </a:r>
            <a:r>
              <a:rPr lang="de-DE" altLang="de-DE" sz="1200" dirty="0">
                <a:solidFill>
                  <a:srgbClr val="000000"/>
                </a:solidFill>
                <a:latin typeface="Apex New Book" panose="02010600040501010103" pitchFamily="50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pex New Book" panose="02010600040501010103" pitchFamily="50" charset="0"/>
              </a:rPr>
              <a:t>Tegenlicht</a:t>
            </a:r>
            <a:endParaRPr lang="de-AT" altLang="de-DE" sz="1200" dirty="0">
              <a:solidFill>
                <a:srgbClr val="000000"/>
              </a:solidFill>
              <a:latin typeface="Apex New Book" panose="02010600040501010103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13" y="2388006"/>
            <a:ext cx="3242231" cy="324223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41687" y="5846493"/>
            <a:ext cx="336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36550" eaLnBrk="1" hangingPunct="1">
              <a:spcBef>
                <a:spcPts val="563"/>
              </a:spcBef>
              <a:buClr>
                <a:srgbClr val="000000"/>
              </a:buClr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de-AT" sz="2400" u="sng" dirty="0" smtClean="0">
                <a:latin typeface="Source Serif Pro" panose="02040603050405020204" pitchFamily="18" charset="0"/>
                <a:hlinkClick r:id="rId5"/>
              </a:rPr>
              <a:t>tinyurl.com/yc5nxatd</a:t>
            </a:r>
            <a:endParaRPr lang="de-AT" sz="2400" dirty="0">
              <a:latin typeface="Source Serif Pro" panose="02040603050405020204" pitchFamily="18" charset="0"/>
            </a:endParaRPr>
          </a:p>
          <a:p>
            <a:pPr marL="342900" indent="-336550" eaLnBrk="1" hangingPunct="1">
              <a:spcBef>
                <a:spcPts val="563"/>
              </a:spcBef>
              <a:buClr>
                <a:srgbClr val="000000"/>
              </a:buClr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de-AT" altLang="de-DE" dirty="0">
              <a:solidFill>
                <a:srgbClr val="000000"/>
              </a:solidFill>
              <a:latin typeface="Source Serif Pro" panose="0204060305040502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90675" y="940169"/>
            <a:ext cx="3096344" cy="1200329"/>
          </a:xfrm>
          <a:prstGeom prst="rect">
            <a:avLst/>
          </a:prstGeom>
          <a:noFill/>
          <a:ln w="28575">
            <a:solidFill>
              <a:srgbClr val="C8001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Gr. 1</a:t>
            </a:r>
            <a:r>
              <a:rPr lang="de-AT" sz="2400" dirty="0">
                <a:solidFill>
                  <a:schemeClr val="tx1"/>
                </a:solidFill>
                <a:latin typeface="Source Serif Pro" panose="02040603050405020204" pitchFamily="18" charset="0"/>
              </a:rPr>
              <a:t>: </a:t>
            </a:r>
            <a:r>
              <a:rPr lang="de-AT" sz="24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8:30-10:40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Gr. </a:t>
            </a:r>
            <a:r>
              <a:rPr lang="de-AT" sz="2400" dirty="0">
                <a:solidFill>
                  <a:schemeClr val="tx1"/>
                </a:solidFill>
                <a:latin typeface="Source Serif Pro" panose="02040603050405020204" pitchFamily="18" charset="0"/>
              </a:rPr>
              <a:t>2: </a:t>
            </a:r>
            <a:r>
              <a:rPr lang="de-AT" sz="24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10:40-11:50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 smtClean="0">
                <a:solidFill>
                  <a:schemeClr val="tx1"/>
                </a:solidFill>
                <a:latin typeface="Source Serif Pro" panose="02040603050405020204" pitchFamily="18" charset="0"/>
              </a:rPr>
              <a:t>Gr. </a:t>
            </a:r>
            <a:r>
              <a:rPr lang="de-AT" sz="2400" dirty="0">
                <a:solidFill>
                  <a:schemeClr val="tx1"/>
                </a:solidFill>
                <a:latin typeface="Source Serif Pro" panose="02040603050405020204" pitchFamily="18" charset="0"/>
              </a:rPr>
              <a:t>3: 15:30-18:00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10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2279650" y="6207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de-AT" altLang="de-DE" sz="3200" dirty="0">
                <a:latin typeface="Apex New Bold" panose="02010600040501010103" pitchFamily="50" charset="0"/>
              </a:rPr>
              <a:t>Alternativen und Handlungsmöglichkeiten</a:t>
            </a:r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917575" y="2205038"/>
            <a:ext cx="10358438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de-AT" altLang="de-DE" sz="2000" dirty="0">
                <a:solidFill>
                  <a:schemeClr val="tx1"/>
                </a:solidFill>
                <a:latin typeface="+mn-lt"/>
              </a:rPr>
              <a:t>Was können wir tun, um die Situation in den Lieferketten der Elektronikindustrie zu verbessern?</a:t>
            </a:r>
          </a:p>
        </p:txBody>
      </p:sp>
      <p:pic>
        <p:nvPicPr>
          <p:cNvPr id="51204" name="Grafi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059113"/>
            <a:ext cx="635635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5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:\Einzelprojekte\2016\ADA_Rohstoffe_der_Digitalisierung\Massnahmen\Modul 3 Medien- und Kampagnenarbeit\Mobilisierungstools\Infografiken\IG1-4_Partners\infographics_SUDWIND_IG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688975"/>
            <a:ext cx="9224962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half" idx="4294967295"/>
          </p:nvPr>
        </p:nvSpPr>
        <p:spPr>
          <a:xfrm>
            <a:off x="840210" y="2564904"/>
            <a:ext cx="7662863" cy="31210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latin typeface="Source Serif Pro" panose="02040603050405020204" pitchFamily="18" charset="0"/>
              </a:rPr>
              <a:t>Re-</a:t>
            </a:r>
            <a:r>
              <a:rPr lang="de-DE" sz="2800" dirty="0" err="1" smtClean="0">
                <a:latin typeface="Source Serif Pro" panose="02040603050405020204" pitchFamily="18" charset="0"/>
              </a:rPr>
              <a:t>Use</a:t>
            </a:r>
            <a:r>
              <a:rPr lang="de-DE" sz="2800" dirty="0" smtClean="0">
                <a:latin typeface="Source Serif Pro" panose="02040603050405020204" pitchFamily="18" charset="0"/>
              </a:rPr>
              <a:t> Austria </a:t>
            </a:r>
            <a:r>
              <a:rPr lang="de-DE" sz="2800" dirty="0">
                <a:latin typeface="Source Serif Pro" panose="02040603050405020204" pitchFamily="18" charset="0"/>
              </a:rPr>
              <a:t>- </a:t>
            </a:r>
            <a:r>
              <a:rPr lang="de-DE" sz="2800" dirty="0">
                <a:latin typeface="Source Serif Pro" panose="02040603050405020204" pitchFamily="18" charset="0"/>
                <a:hlinkClick r:id="rId3"/>
              </a:rPr>
              <a:t>https://www.repanet.at</a:t>
            </a:r>
            <a:r>
              <a:rPr lang="de-DE" sz="2800" dirty="0" smtClean="0">
                <a:latin typeface="Source Serif Pro" panose="02040603050405020204" pitchFamily="18" charset="0"/>
                <a:hlinkClick r:id="rId3"/>
              </a:rPr>
              <a:t>/</a:t>
            </a:r>
            <a:endParaRPr lang="de-DE" sz="2800" dirty="0" smtClean="0">
              <a:latin typeface="Source Serif Pro" panose="020406030504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 smtClean="0">
                <a:latin typeface="Source Serif Pro" panose="02040603050405020204" pitchFamily="18" charset="0"/>
              </a:rPr>
              <a:t>Repaircafes</a:t>
            </a:r>
            <a:r>
              <a:rPr lang="de-DE" sz="2800" dirty="0" smtClean="0">
                <a:latin typeface="Source Serif Pro" panose="02040603050405020204" pitchFamily="18" charset="0"/>
              </a:rPr>
              <a:t>, Reparaturführer </a:t>
            </a:r>
            <a:endParaRPr lang="de-DE" sz="2800" dirty="0">
              <a:latin typeface="Source Serif Pro" panose="020406030504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 smtClean="0">
                <a:latin typeface="Source Serif Pro" panose="02040603050405020204" pitchFamily="18" charset="0"/>
              </a:rPr>
              <a:t>Ifixit</a:t>
            </a:r>
            <a:r>
              <a:rPr lang="de-DE" sz="2800" dirty="0" smtClean="0">
                <a:latin typeface="Source Serif Pro" panose="02040603050405020204" pitchFamily="18" charset="0"/>
              </a:rPr>
              <a:t> </a:t>
            </a:r>
            <a:r>
              <a:rPr lang="de-DE" sz="2800" dirty="0">
                <a:latin typeface="Source Serif Pro" panose="02040603050405020204" pitchFamily="18" charset="0"/>
              </a:rPr>
              <a:t>- </a:t>
            </a:r>
            <a:r>
              <a:rPr lang="de-DE" sz="2800" dirty="0">
                <a:latin typeface="Source Serif Pro" panose="02040603050405020204" pitchFamily="18" charset="0"/>
                <a:hlinkClick r:id="rId4"/>
              </a:rPr>
              <a:t>https://de.ifixit.com</a:t>
            </a:r>
            <a:r>
              <a:rPr lang="de-DE" sz="2800" dirty="0" smtClean="0">
                <a:latin typeface="Source Serif Pro" panose="02040603050405020204" pitchFamily="18" charset="0"/>
                <a:hlinkClick r:id="rId4"/>
              </a:rPr>
              <a:t>/</a:t>
            </a:r>
            <a:endParaRPr lang="de-DE" sz="2800" dirty="0" smtClean="0">
              <a:latin typeface="Source Serif Pro" panose="02040603050405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Source Serif Pro" panose="02040603050405020204" pitchFamily="18" charset="0"/>
              </a:rPr>
              <a:t>Reuse Netzwerke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Source Serif Pro" panose="02040603050405020204" pitchFamily="18" charset="0"/>
                <a:hlinkClick r:id="rId5"/>
              </a:rPr>
              <a:t>https://www.widado.com</a:t>
            </a:r>
            <a:r>
              <a:rPr lang="de-DE" sz="2800" dirty="0" smtClean="0">
                <a:latin typeface="Source Serif Pro" panose="02040603050405020204" pitchFamily="18" charset="0"/>
                <a:hlinkClick r:id="rId5"/>
              </a:rPr>
              <a:t>/</a:t>
            </a:r>
            <a:endParaRPr lang="de-DE" sz="2800" dirty="0" smtClean="0">
              <a:latin typeface="Source Serif Pro" panose="020406030504050202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sp>
        <p:nvSpPr>
          <p:cNvPr id="9" name="Titel 2"/>
          <p:cNvSpPr txBox="1">
            <a:spLocks/>
          </p:cNvSpPr>
          <p:nvPr/>
        </p:nvSpPr>
        <p:spPr>
          <a:xfrm>
            <a:off x="838309" y="1562379"/>
            <a:ext cx="10516970" cy="9024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Apex New Bold" pitchFamily="50" charset="0"/>
                <a:ea typeface="Apex New Bold" pitchFamily="50" charset="0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267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ex New Bold" pitchFamily="50" charset="0"/>
                <a:ea typeface="Apex New Bold" pitchFamily="50" charset="0"/>
                <a:cs typeface="+mj-cs"/>
              </a:rPr>
              <a:t>Reparieren</a:t>
            </a:r>
            <a:endParaRPr kumimoji="0" lang="de-AT" sz="42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ex New Bold" pitchFamily="50" charset="0"/>
              <a:ea typeface="Apex New Bold" pitchFamily="50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00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 noChangeArrowheads="1"/>
          </p:cNvSpPr>
          <p:nvPr>
            <p:ph type="title"/>
          </p:nvPr>
        </p:nvSpPr>
        <p:spPr>
          <a:xfrm>
            <a:off x="838200" y="1527175"/>
            <a:ext cx="10509250" cy="1008063"/>
          </a:xfrm>
        </p:spPr>
        <p:txBody>
          <a:bodyPr/>
          <a:lstStyle/>
          <a:p>
            <a:pPr algn="ctr" eaLnBrk="1" hangingPunct="1"/>
            <a:r>
              <a:rPr lang="de-DE" altLang="de-DE" sz="3600" dirty="0" smtClean="0">
                <a:latin typeface="Apex New Bold" panose="02010600040501010103" pitchFamily="50" charset="0"/>
                <a:ea typeface="Apex New Bold" panose="02010600040501010103" pitchFamily="50" charset="0"/>
              </a:rPr>
              <a:t>Ö3 Wundertüte – Jane </a:t>
            </a:r>
            <a:r>
              <a:rPr lang="de-DE" altLang="de-DE" sz="3600" dirty="0" err="1" smtClean="0">
                <a:latin typeface="Apex New Bold" panose="02010600040501010103" pitchFamily="50" charset="0"/>
                <a:ea typeface="Apex New Bold" panose="02010600040501010103" pitchFamily="50" charset="0"/>
              </a:rPr>
              <a:t>Goodall</a:t>
            </a:r>
            <a:r>
              <a:rPr lang="de-DE" altLang="de-DE" sz="3600" dirty="0" smtClean="0">
                <a:latin typeface="Apex New Bold" panose="02010600040501010103" pitchFamily="50" charset="0"/>
                <a:ea typeface="Apex New Bold" panose="02010600040501010103" pitchFamily="50" charset="0"/>
              </a:rPr>
              <a:t> </a:t>
            </a:r>
            <a:r>
              <a:rPr lang="de-DE" altLang="de-DE" sz="3600" dirty="0" err="1" smtClean="0">
                <a:latin typeface="Apex New Bold" panose="02010600040501010103" pitchFamily="50" charset="0"/>
                <a:ea typeface="Apex New Bold" panose="02010600040501010103" pitchFamily="50" charset="0"/>
              </a:rPr>
              <a:t>CycleMyCell</a:t>
            </a:r>
            <a:endParaRPr lang="de-AT" altLang="de-DE" sz="3600" dirty="0" smtClean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pic>
        <p:nvPicPr>
          <p:cNvPr id="35844" name="Inhaltsplatzhalter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63" y="2517775"/>
            <a:ext cx="5413375" cy="3609975"/>
          </a:xfrm>
        </p:spPr>
      </p:pic>
      <p:pic>
        <p:nvPicPr>
          <p:cNvPr id="35845" name="Grafi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3433763"/>
            <a:ext cx="4914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982788" y="6842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Tx/>
              <a:buFontTx/>
              <a:buNone/>
            </a:pPr>
            <a:r>
              <a:rPr lang="de-DE" altLang="de-DE" sz="4400" dirty="0" err="1">
                <a:latin typeface="Apex New Bold" panose="02010600040501010103" pitchFamily="50" charset="0"/>
                <a:ea typeface="Apex New Bold" panose="02010600040501010103" pitchFamily="50" charset="0"/>
              </a:rPr>
              <a:t>Compuritas</a:t>
            </a:r>
            <a:r>
              <a:rPr lang="de-DE" altLang="de-DE" sz="4400" dirty="0">
                <a:latin typeface="Apex New Bold" panose="02010600040501010103" pitchFamily="50" charset="0"/>
                <a:ea typeface="Apex New Bold" panose="02010600040501010103" pitchFamily="50" charset="0"/>
              </a:rPr>
              <a:t> / </a:t>
            </a:r>
            <a:r>
              <a:rPr lang="de-DE" altLang="de-DE" sz="4400" dirty="0" err="1">
                <a:latin typeface="Apex New Bold" panose="02010600040501010103" pitchFamily="50" charset="0"/>
                <a:ea typeface="Apex New Bold" panose="02010600040501010103" pitchFamily="50" charset="0"/>
              </a:rPr>
              <a:t>Refurbishment</a:t>
            </a:r>
            <a:endParaRPr lang="de-AT" altLang="de-DE" sz="4400" dirty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sp>
        <p:nvSpPr>
          <p:cNvPr id="36867" name="Datumsplatzhalter 2"/>
          <p:cNvSpPr>
            <a:spLocks noGrp="1"/>
          </p:cNvSpPr>
          <p:nvPr>
            <p:ph type="dt" sz="quarter" idx="10"/>
          </p:nvPr>
        </p:nvSpPr>
        <p:spPr>
          <a:xfrm>
            <a:off x="647700" y="6469063"/>
            <a:ext cx="1142523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Quelle: 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https://shop.compuritas.at/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01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.12.2023</a:t>
            </a:r>
            <a:endParaRPr lang="de-AT" altLang="de-DE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05" y="1412776"/>
            <a:ext cx="6643378" cy="50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6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982788" y="6842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Tx/>
              <a:buFontTx/>
              <a:buNone/>
            </a:pPr>
            <a:r>
              <a:rPr lang="de-DE" altLang="de-DE" sz="4400" dirty="0" err="1">
                <a:latin typeface="Apex New Bold" panose="02010600040501010103" pitchFamily="50" charset="0"/>
                <a:ea typeface="Apex New Bold" panose="02010600040501010103" pitchFamily="50" charset="0"/>
              </a:rPr>
              <a:t>Refurbed</a:t>
            </a:r>
            <a:endParaRPr lang="de-AT" altLang="de-DE" sz="4400" dirty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sp>
        <p:nvSpPr>
          <p:cNvPr id="38915" name="Datumsplatzhalter 2"/>
          <p:cNvSpPr>
            <a:spLocks noGrp="1"/>
          </p:cNvSpPr>
          <p:nvPr>
            <p:ph type="dt" sz="quarter" idx="10"/>
          </p:nvPr>
        </p:nvSpPr>
        <p:spPr>
          <a:xfrm>
            <a:off x="647700" y="6469063"/>
            <a:ext cx="1142523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Quelle: 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https://www.refurbed.at/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01.12.2023</a:t>
            </a:r>
            <a:endParaRPr lang="de-AT" altLang="de-DE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4" y="1412776"/>
            <a:ext cx="10417274" cy="49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6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982788" y="6842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Tx/>
              <a:buFontTx/>
              <a:buNone/>
            </a:pPr>
            <a:r>
              <a:rPr lang="de-AT" altLang="de-DE" sz="4400" dirty="0" err="1">
                <a:latin typeface="Apex New Bold" panose="02010600040501010103" pitchFamily="50" charset="0"/>
                <a:ea typeface="Apex New Bold" panose="02010600040501010103" pitchFamily="50" charset="0"/>
              </a:rPr>
              <a:t>Fairphone</a:t>
            </a:r>
            <a:endParaRPr lang="de-AT" altLang="de-DE" sz="4400" dirty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sp>
        <p:nvSpPr>
          <p:cNvPr id="40963" name="Datumsplatzhalter 2"/>
          <p:cNvSpPr>
            <a:spLocks noGrp="1"/>
          </p:cNvSpPr>
          <p:nvPr>
            <p:ph type="dt" sz="quarter" idx="10"/>
          </p:nvPr>
        </p:nvSpPr>
        <p:spPr>
          <a:xfrm>
            <a:off x="647700" y="6469063"/>
            <a:ext cx="1142523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Quelle: </a:t>
            </a:r>
            <a:r>
              <a:rPr lang="de-DE" altLang="de-DE" sz="14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shop.fairphone.com/de/fairphone-5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01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.12.2023</a:t>
            </a:r>
            <a:endParaRPr lang="de-AT" altLang="de-DE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58" y="1323197"/>
            <a:ext cx="9742362" cy="49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05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 noChangeArrowheads="1"/>
          </p:cNvSpPr>
          <p:nvPr>
            <p:ph type="title"/>
          </p:nvPr>
        </p:nvSpPr>
        <p:spPr>
          <a:xfrm>
            <a:off x="614363" y="764704"/>
            <a:ext cx="10966450" cy="647700"/>
          </a:xfrm>
        </p:spPr>
        <p:txBody>
          <a:bodyPr/>
          <a:lstStyle/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China Exporte (2021)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647700" y="6469063"/>
            <a:ext cx="11425238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Quelle: </a:t>
            </a:r>
            <a:r>
              <a:rPr lang="de-DE" altLang="de-DE" sz="1400" dirty="0">
                <a:solidFill>
                  <a:schemeClr val="accent2"/>
                </a:solidFill>
                <a:hlinkClick r:id="rId3"/>
              </a:rPr>
              <a:t>https://oec.world/en/profile/country/chn/</a:t>
            </a:r>
            <a:r>
              <a:rPr lang="de-DE" altLang="de-DE" sz="1400" dirty="0"/>
              <a:t>, </a:t>
            </a:r>
            <a:r>
              <a:rPr lang="de-DE" altLang="de-DE" sz="1400" dirty="0" smtClean="0"/>
              <a:t>28.11.2023</a:t>
            </a:r>
            <a:endParaRPr lang="de-AT" altLang="de-DE" sz="1400" dirty="0"/>
          </a:p>
        </p:txBody>
      </p:sp>
      <p:pic>
        <p:nvPicPr>
          <p:cNvPr id="19460" name="Grafi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73" y="1484784"/>
            <a:ext cx="12001242" cy="496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8367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1983323" y="684571"/>
            <a:ext cx="8228528" cy="114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5" rIns="89988" bIns="44995"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algn="ctr" defTabSz="914377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</a:pPr>
            <a:r>
              <a:rPr lang="de-DE" altLang="de-DE" sz="4400" dirty="0">
                <a:latin typeface="Apex New Bold" panose="02010600040501010103" pitchFamily="50" charset="0"/>
                <a:ea typeface="Apex New Bold" panose="02010600040501010103" pitchFamily="50" charset="0"/>
              </a:rPr>
              <a:t>Nager IT</a:t>
            </a:r>
            <a:endParaRPr lang="de-AT" altLang="de-DE" sz="4400" dirty="0">
              <a:latin typeface="Apex New Bold" panose="02010600040501010103" pitchFamily="50" charset="0"/>
              <a:ea typeface="Apex New Bold" panose="02010600040501010103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3011" name="Datumsplatzhalter 2"/>
          <p:cNvSpPr>
            <a:spLocks noGrp="1"/>
          </p:cNvSpPr>
          <p:nvPr>
            <p:ph type="dt" idx="10"/>
          </p:nvPr>
        </p:nvSpPr>
        <p:spPr>
          <a:xfrm>
            <a:off x="647700" y="6469063"/>
            <a:ext cx="4080942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202" indent="-228564" defTabSz="449191" eaLnBrk="0" fontAlgn="base" hangingPunct="0">
              <a:spcBef>
                <a:spcPct val="0"/>
              </a:spcBef>
              <a:spcAft>
                <a:spcPct val="0"/>
              </a:spcAft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330" indent="-228564" defTabSz="449191" eaLnBrk="0" fontAlgn="base" hangingPunct="0">
              <a:spcBef>
                <a:spcPct val="0"/>
              </a:spcBef>
              <a:spcAft>
                <a:spcPct val="0"/>
              </a:spcAft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8457" indent="-228564" defTabSz="449191" eaLnBrk="0" fontAlgn="base" hangingPunct="0">
              <a:spcBef>
                <a:spcPct val="0"/>
              </a:spcBef>
              <a:spcAft>
                <a:spcPct val="0"/>
              </a:spcAft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5584" indent="-228564" defTabSz="449191" eaLnBrk="0" fontAlgn="base" hangingPunct="0">
              <a:spcBef>
                <a:spcPct val="0"/>
              </a:spcBef>
              <a:spcAft>
                <a:spcPct val="0"/>
              </a:spcAft>
              <a:tabLst>
                <a:tab pos="723786" algn="l"/>
                <a:tab pos="1447570" algn="l"/>
                <a:tab pos="2171356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 sz="1400" dirty="0">
                <a:solidFill>
                  <a:srgbClr val="000000"/>
                </a:solidFill>
                <a:latin typeface="Calibri" panose="020F0502020204030204" pitchFamily="34" charset="0"/>
              </a:rPr>
              <a:t>Quelle: </a:t>
            </a:r>
            <a:r>
              <a:rPr lang="de-DE" altLang="de-DE" sz="14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https://www.nager-it.de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/</a:t>
            </a:r>
            <a:r>
              <a:rPr lang="de-DE" altLang="de-DE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01.12.2023</a:t>
            </a:r>
            <a:endParaRPr lang="de-AT" altLang="de-DE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0" y="1412776"/>
            <a:ext cx="3281363" cy="2460625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0" y="4005064"/>
            <a:ext cx="3280925" cy="23184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6" y="1484784"/>
            <a:ext cx="73155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6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Grafik 3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"/>
          <a:stretch/>
        </p:blipFill>
        <p:spPr bwMode="auto">
          <a:xfrm>
            <a:off x="6575426" y="1863075"/>
            <a:ext cx="5618162" cy="46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Datumsplatzhalter 2"/>
          <p:cNvSpPr>
            <a:spLocks noGrp="1"/>
          </p:cNvSpPr>
          <p:nvPr>
            <p:ph type="dt" sz="quarter" idx="10"/>
          </p:nvPr>
        </p:nvSpPr>
        <p:spPr>
          <a:xfrm>
            <a:off x="647700" y="6469063"/>
            <a:ext cx="1142523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de-DE" altLang="de-DE" sz="1400" smtClean="0">
                <a:solidFill>
                  <a:srgbClr val="000000"/>
                </a:solidFill>
                <a:latin typeface="Calibri" panose="020F0502020204030204" pitchFamily="34" charset="0"/>
              </a:rPr>
              <a:t>Quelle: </a:t>
            </a:r>
            <a:r>
              <a:rPr lang="de-DE" altLang="de-DE" sz="1400" smtClean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https://goodelectronics.org/</a:t>
            </a:r>
            <a:r>
              <a:rPr lang="de-DE" altLang="de-DE" sz="1400" smtClean="0">
                <a:solidFill>
                  <a:srgbClr val="000000"/>
                </a:solidFill>
                <a:latin typeface="Calibri" panose="020F0502020204030204" pitchFamily="34" charset="0"/>
              </a:rPr>
              <a:t>, 13.10.2020</a:t>
            </a:r>
            <a:endParaRPr lang="de-AT" altLang="de-DE" sz="14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2" y="764704"/>
            <a:ext cx="5776795" cy="8786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09625" y="1905000"/>
            <a:ext cx="5503193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 marL="1200150" indent="-457200"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</a:pPr>
            <a:endParaRPr lang="de-DE" altLang="de-DE" sz="2000" dirty="0">
              <a:latin typeface="Apex New Book" panose="02010600040501010103" pitchFamily="50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66800" y="2132013"/>
            <a:ext cx="5029994" cy="411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86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1pPr>
            <a:lvl2pPr>
              <a:lnSpc>
                <a:spcPct val="86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2pPr>
            <a:lvl3pPr>
              <a:lnSpc>
                <a:spcPct val="86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3pPr>
            <a:lvl4pPr>
              <a:lnSpc>
                <a:spcPct val="86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4pPr>
            <a:lvl5pPr>
              <a:lnSpc>
                <a:spcPct val="86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Source Serif Pro" panose="020406030504050202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de-AT" altLang="de-DE" sz="2000" dirty="0" smtClean="0">
                <a:latin typeface="Source Serif Pro"/>
              </a:rPr>
              <a:t>114 Mitgliedsorganisationen weltweit: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000" dirty="0" smtClean="0"/>
              <a:t>Gewerkschaften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000" dirty="0" smtClean="0"/>
              <a:t>Forscher*innen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000" dirty="0" smtClean="0"/>
              <a:t>NGOs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000" dirty="0" smtClean="0"/>
              <a:t>Aktivist*innen</a:t>
            </a:r>
            <a:endParaRPr lang="de-AT" sz="2000" dirty="0"/>
          </a:p>
          <a:p>
            <a:endParaRPr lang="de-AT" altLang="de-DE" sz="2000" dirty="0">
              <a:latin typeface="Source Serif Pro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8367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62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8145"/>
          <a:stretch>
            <a:fillRect/>
          </a:stretch>
        </p:blipFill>
        <p:spPr>
          <a:xfrm>
            <a:off x="6449052" y="2492896"/>
            <a:ext cx="4907814" cy="3350393"/>
          </a:xfrm>
        </p:spPr>
      </p:pic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839896" y="2628053"/>
            <a:ext cx="5472921" cy="3385427"/>
          </a:xfrm>
        </p:spPr>
        <p:txBody>
          <a:bodyPr>
            <a:norm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AT" dirty="0" smtClean="0">
                <a:latin typeface="Source Serif Pro" panose="02040603050405020204" pitchFamily="18" charset="0"/>
              </a:rPr>
              <a:t>Sorgfaltspflichtengesetze</a:t>
            </a:r>
            <a:endParaRPr lang="de-AT" dirty="0" smtClean="0">
              <a:latin typeface="Source Serif Pro" panose="02040603050405020204" pitchFamily="18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de-DE" dirty="0" smtClean="0">
                <a:latin typeface="Source Serif Pro" panose="02040603050405020204" pitchFamily="18" charset="0"/>
              </a:rPr>
              <a:t>UNO, EU, National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de-DE" dirty="0">
                <a:latin typeface="Source Serif Pro" panose="02040603050405020204" pitchFamily="18" charset="0"/>
              </a:rPr>
              <a:t>Petition: </a:t>
            </a:r>
            <a:r>
              <a:rPr lang="de-DE" dirty="0">
                <a:latin typeface="Source Serif Pro" panose="02040603050405020204" pitchFamily="18" charset="0"/>
                <a:hlinkClick r:id="rId4"/>
              </a:rPr>
              <a:t>https://www.suedwind.at/handeln/petitionen/justice-is-everybodys-business</a:t>
            </a:r>
            <a:r>
              <a:rPr lang="de-DE" dirty="0" smtClean="0">
                <a:latin typeface="Source Serif Pro" panose="02040603050405020204" pitchFamily="18" charset="0"/>
                <a:hlinkClick r:id="rId4"/>
              </a:rPr>
              <a:t>/</a:t>
            </a:r>
            <a:endParaRPr lang="de-DE" dirty="0" smtClean="0">
              <a:latin typeface="Source Serif Pro" panose="02040603050405020204" pitchFamily="18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de-AT" dirty="0" smtClean="0">
              <a:latin typeface="Source Serif Pro" panose="020406030504050202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AT" dirty="0" smtClean="0">
                <a:latin typeface="Source Serif Pro" panose="02040603050405020204" pitchFamily="18" charset="0"/>
              </a:rPr>
              <a:t>Beschaffung sozial und ökologisch nachhaltig gestalten</a:t>
            </a:r>
            <a:endParaRPr lang="de-AT" dirty="0">
              <a:latin typeface="Source Serif Pro" panose="02040603050405020204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Möglichkeiten für Regierungen</a:t>
            </a:r>
            <a:endParaRPr lang="de-AT" dirty="0"/>
          </a:p>
        </p:txBody>
      </p:sp>
      <p:sp>
        <p:nvSpPr>
          <p:cNvPr id="9" name="Rechteck 8"/>
          <p:cNvSpPr/>
          <p:nvPr/>
        </p:nvSpPr>
        <p:spPr>
          <a:xfrm>
            <a:off x="10489282" y="649262"/>
            <a:ext cx="1512168" cy="763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Vorlage Text</a:t>
            </a:r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Öffentliche Beschaffung wirkt</a:t>
            </a:r>
            <a:endParaRPr lang="de-AT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68155" y="2399991"/>
            <a:ext cx="10222975" cy="3521837"/>
            <a:chOff x="435960" y="1911960"/>
            <a:chExt cx="8292960" cy="4062960"/>
          </a:xfrm>
        </p:grpSpPr>
        <p:sp>
          <p:nvSpPr>
            <p:cNvPr id="6" name="Pfeil nach rechts 5"/>
            <p:cNvSpPr/>
            <p:nvPr/>
          </p:nvSpPr>
          <p:spPr>
            <a:xfrm>
              <a:off x="3753360" y="1911960"/>
              <a:ext cx="4975560" cy="1934280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CDCDDD">
                <a:alpha val="90000"/>
              </a:srgbClr>
            </a:solidFill>
            <a:ln w="25560">
              <a:solidFill>
                <a:srgbClr val="CDCDDD">
                  <a:alpha val="90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000" tIns="96000" rIns="96000" bIns="96000">
              <a:noAutofit/>
            </a:bodyPr>
            <a:lstStyle/>
            <a:p>
              <a:pPr marL="228474" lvl="1" indent="-227994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5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b="1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Einkaufsvolumen der Öffentlichen Beschaffung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304792" lvl="2" indent="-152156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9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EU: ~2 Billionen Euro/Jahr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304792" lvl="2" indent="-152156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9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~15-20% des BIP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304792" lvl="2" indent="-152156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9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Österreich: ~50 Mrd. Euro/Jahr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435960" y="1912320"/>
              <a:ext cx="3317040" cy="1934280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8800" tIns="227520" rIns="203040" bIns="228000" anchor="ctr">
              <a:noAutofit/>
            </a:bodyPr>
            <a:lstStyle/>
            <a:p>
              <a:pPr algn="ctr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867"/>
                </a:spcAft>
              </a:pPr>
              <a:r>
                <a:rPr lang="de-DE" sz="4800" spc="-1" dirty="0">
                  <a:solidFill>
                    <a:srgbClr val="FFFFFF"/>
                  </a:solidFill>
                  <a:latin typeface="Apex New Bold" panose="02010600040501010103" pitchFamily="50" charset="0"/>
                  <a:ea typeface="Apex New Bold" panose="02010600040501010103" pitchFamily="50" charset="0"/>
                </a:rPr>
                <a:t>Enorme Kaufkraft</a:t>
              </a:r>
              <a:endParaRPr lang="de-DE" sz="4800" spc="-1" dirty="0">
                <a:solidFill>
                  <a:prstClr val="black"/>
                </a:solidFill>
                <a:latin typeface="Apex New Bold" panose="02010600040501010103" pitchFamily="50" charset="0"/>
                <a:ea typeface="Apex New Bold" panose="02010600040501010103" pitchFamily="50" charset="0"/>
              </a:endParaRPr>
            </a:p>
          </p:txBody>
        </p:sp>
        <p:sp>
          <p:nvSpPr>
            <p:cNvPr id="8" name="Pfeil nach rechts 7"/>
            <p:cNvSpPr/>
            <p:nvPr/>
          </p:nvSpPr>
          <p:spPr>
            <a:xfrm>
              <a:off x="3753360" y="3745525"/>
              <a:ext cx="4975560" cy="2229394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25560">
              <a:solidFill>
                <a:srgbClr val="FFFFFF">
                  <a:alpha val="90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000" tIns="96000" rIns="96000" bIns="96000">
              <a:noAutofit/>
            </a:bodyPr>
            <a:lstStyle/>
            <a:p>
              <a:pPr marL="480" lvl="1" indent="0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21"/>
                </a:spcAft>
                <a:buClr>
                  <a:srgbClr val="000000"/>
                </a:buClr>
              </a:pPr>
              <a:r>
                <a:rPr lang="de-DE" sz="2133" b="1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Hinweis auf Menschenrechte</a:t>
              </a:r>
            </a:p>
            <a:p>
              <a:pPr marL="228474" lvl="1" indent="-227994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2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b="1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EU-Recht 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304792" lvl="2" indent="-152156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9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RL 2004/17/EG (Art. 38)  RL 2014/24/EU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304792" lvl="2" indent="-152156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9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RL 2004/18/EG (Art. 26)  RL 2014/25/EU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228474" lvl="1" indent="-227994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32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b="1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Österreichisches Vergabegesetz 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  <a:p>
              <a:pPr marL="304792" lvl="2" indent="-152156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99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de-DE" sz="1600" spc="-1" dirty="0" err="1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BVergG</a:t>
              </a: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 2006  </a:t>
              </a:r>
              <a:r>
                <a:rPr lang="de-DE" sz="1600" spc="-1" dirty="0" err="1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BVergG</a:t>
              </a:r>
              <a:r>
                <a:rPr lang="de-DE" sz="1600" spc="-1" dirty="0">
                  <a:solidFill>
                    <a:srgbClr val="000000"/>
                  </a:solidFill>
                  <a:latin typeface="Source Serif Pro" panose="02040603050405020204" pitchFamily="18" charset="0"/>
                  <a:ea typeface="Source Serif Pro" panose="02040603050405020204" pitchFamily="18" charset="0"/>
                </a:rPr>
                <a:t> 2016 (bzw. 2018)</a:t>
              </a:r>
              <a:endParaRPr lang="de-DE" sz="1600" spc="-1" dirty="0">
                <a:solidFill>
                  <a:prstClr val="black"/>
                </a:solidFill>
                <a:latin typeface="Source Serif Pro" panose="02040603050405020204" pitchFamily="18" charset="0"/>
                <a:ea typeface="Source Serif Pro" panose="02040603050405020204" pitchFamily="18" charset="0"/>
              </a:endParaRPr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435960" y="4040640"/>
              <a:ext cx="3317040" cy="1934280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8800" tIns="227520" rIns="203040" bIns="228000" anchor="ctr">
              <a:noAutofit/>
            </a:bodyPr>
            <a:lstStyle/>
            <a:p>
              <a:pPr algn="ctr" defTabSz="914377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867"/>
                </a:spcAft>
              </a:pPr>
              <a:r>
                <a:rPr lang="de-DE" sz="4800" spc="-1" dirty="0">
                  <a:solidFill>
                    <a:srgbClr val="FFFFFF"/>
                  </a:solidFill>
                  <a:latin typeface="Apex New Bold" panose="02010600040501010103" pitchFamily="50" charset="0"/>
                  <a:ea typeface="Apex New Bold" panose="02010600040501010103" pitchFamily="50" charset="0"/>
                </a:rPr>
                <a:t>Rechtliche Grundlagen</a:t>
              </a:r>
              <a:endParaRPr lang="de-DE" sz="4800" spc="-1" dirty="0">
                <a:solidFill>
                  <a:prstClr val="black"/>
                </a:solidFill>
                <a:latin typeface="Apex New Bold" panose="02010600040501010103" pitchFamily="50" charset="0"/>
                <a:ea typeface="Apex New Bold" panose="02010600040501010103" pitchFamily="50" charset="0"/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10561290" y="649262"/>
            <a:ext cx="15121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Koalition von </a:t>
            </a:r>
            <a:r>
              <a:rPr lang="de-DE" sz="1800" dirty="0" err="1" smtClean="0">
                <a:latin typeface="Source Serif Pro" panose="02040603050405020204" pitchFamily="18" charset="0"/>
              </a:rPr>
              <a:t>Beschaffer:innen</a:t>
            </a:r>
            <a:r>
              <a:rPr lang="de-DE" sz="1800" dirty="0" smtClean="0">
                <a:latin typeface="Source Serif Pro" panose="02040603050405020204" pitchFamily="18" charset="0"/>
              </a:rPr>
              <a:t> </a:t>
            </a:r>
            <a:r>
              <a:rPr lang="de-DE" sz="1800" dirty="0">
                <a:latin typeface="Source Serif Pro" panose="02040603050405020204" pitchFamily="18" charset="0"/>
              </a:rPr>
              <a:t>auf </a:t>
            </a:r>
            <a:r>
              <a:rPr lang="de-DE" sz="1800" dirty="0" err="1">
                <a:latin typeface="Source Serif Pro" panose="02040603050405020204" pitchFamily="18" charset="0"/>
              </a:rPr>
              <a:t>europ</a:t>
            </a:r>
            <a:r>
              <a:rPr lang="de-DE" sz="1800" dirty="0">
                <a:latin typeface="Source Serif Pro" panose="02040603050405020204" pitchFamily="18" charset="0"/>
              </a:rPr>
              <a:t>. Ebene</a:t>
            </a:r>
          </a:p>
          <a:p>
            <a:pPr lvl="1"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Öffentliche Institutionen &amp; deren </a:t>
            </a:r>
            <a:r>
              <a:rPr lang="de-DE" sz="1800" dirty="0" err="1" smtClean="0">
                <a:latin typeface="Source Serif Pro" panose="02040603050405020204" pitchFamily="18" charset="0"/>
              </a:rPr>
              <a:t>Beschaffer:innen</a:t>
            </a:r>
            <a:endParaRPr lang="de-DE" sz="1800" dirty="0">
              <a:latin typeface="Source Serif Pro" panose="02040603050405020204" pitchFamily="18" charset="0"/>
            </a:endParaRPr>
          </a:p>
          <a:p>
            <a:pPr lvl="1">
              <a:spcAft>
                <a:spcPts val="800"/>
              </a:spcAft>
            </a:pPr>
            <a:r>
              <a:rPr lang="de-DE" sz="1800" dirty="0" smtClean="0">
                <a:latin typeface="Source Serif Pro" panose="02040603050405020204" pitchFamily="18" charset="0"/>
              </a:rPr>
              <a:t>Monitoring-Organisationen </a:t>
            </a:r>
            <a:r>
              <a:rPr lang="de-DE" sz="1800" dirty="0">
                <a:latin typeface="Source Serif Pro" panose="02040603050405020204" pitchFamily="18" charset="0"/>
              </a:rPr>
              <a:t>in den Produktionsländern</a:t>
            </a:r>
          </a:p>
          <a:p>
            <a:pPr lvl="1"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Forschungsinstitutionen</a:t>
            </a:r>
          </a:p>
          <a:p>
            <a:pPr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Non-Profit-Stiftung mit Sitz in den Niederlanden</a:t>
            </a:r>
          </a:p>
          <a:p>
            <a:pPr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Bindeglied zwischen </a:t>
            </a:r>
            <a:r>
              <a:rPr lang="de-DE" sz="1800" dirty="0" err="1" smtClean="0">
                <a:latin typeface="Source Serif Pro" panose="02040603050405020204" pitchFamily="18" charset="0"/>
              </a:rPr>
              <a:t>Beschaffer:innen</a:t>
            </a:r>
            <a:r>
              <a:rPr lang="de-DE" sz="1800" dirty="0" smtClean="0">
                <a:latin typeface="Source Serif Pro" panose="02040603050405020204" pitchFamily="18" charset="0"/>
              </a:rPr>
              <a:t> </a:t>
            </a:r>
            <a:r>
              <a:rPr lang="de-DE" sz="1800" dirty="0">
                <a:latin typeface="Source Serif Pro" panose="02040603050405020204" pitchFamily="18" charset="0"/>
              </a:rPr>
              <a:t>und lokalen Organisationen in Produktionsländern</a:t>
            </a:r>
          </a:p>
          <a:p>
            <a:pPr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Fokus: Unterstützung öffentlicher Auftraggeber</a:t>
            </a:r>
          </a:p>
          <a:p>
            <a:pPr>
              <a:spcAft>
                <a:spcPts val="800"/>
              </a:spcAft>
            </a:pPr>
            <a:r>
              <a:rPr lang="de-DE" sz="1800" dirty="0">
                <a:latin typeface="Source Serif Pro" panose="02040603050405020204" pitchFamily="18" charset="0"/>
              </a:rPr>
              <a:t>Ziel: Schutz der </a:t>
            </a:r>
            <a:r>
              <a:rPr lang="de-DE" sz="1800" dirty="0" err="1" smtClean="0">
                <a:latin typeface="Source Serif Pro" panose="02040603050405020204" pitchFamily="18" charset="0"/>
              </a:rPr>
              <a:t>Arbeiter:innenrechte</a:t>
            </a:r>
            <a:r>
              <a:rPr lang="de-DE" sz="1800" dirty="0" smtClean="0">
                <a:latin typeface="Source Serif Pro" panose="02040603050405020204" pitchFamily="18" charset="0"/>
              </a:rPr>
              <a:t> </a:t>
            </a:r>
            <a:r>
              <a:rPr lang="de-DE" sz="1800" dirty="0">
                <a:latin typeface="Source Serif Pro" panose="02040603050405020204" pitchFamily="18" charset="0"/>
              </a:rPr>
              <a:t>in den globalen Lieferketten der Elektronikindustrie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Koalition von </a:t>
            </a:r>
            <a:r>
              <a:rPr lang="de-DE" dirty="0" err="1" smtClean="0"/>
              <a:t>Beschaffer:innen</a:t>
            </a:r>
            <a:r>
              <a:rPr lang="de-DE" dirty="0" smtClean="0"/>
              <a:t> </a:t>
            </a:r>
            <a:r>
              <a:rPr lang="de-DE" dirty="0" smtClean="0"/>
              <a:t>– </a:t>
            </a:r>
            <a:br>
              <a:rPr lang="de-DE" dirty="0" smtClean="0"/>
            </a:br>
            <a:r>
              <a:rPr lang="de-DE" dirty="0" smtClean="0"/>
              <a:t>Electronics Watch</a:t>
            </a:r>
            <a:endParaRPr lang="de-AT" dirty="0"/>
          </a:p>
        </p:txBody>
      </p:sp>
      <p:pic>
        <p:nvPicPr>
          <p:cNvPr id="4" name="Picture 4"/>
          <p:cNvPicPr/>
          <p:nvPr/>
        </p:nvPicPr>
        <p:blipFill>
          <a:blip r:embed="rId3"/>
          <a:stretch/>
        </p:blipFill>
        <p:spPr>
          <a:xfrm>
            <a:off x="7949978" y="2464811"/>
            <a:ext cx="3404616" cy="2203435"/>
          </a:xfrm>
          <a:prstGeom prst="rect">
            <a:avLst/>
          </a:prstGeom>
          <a:ln w="0">
            <a:noFill/>
          </a:ln>
        </p:spPr>
      </p:pic>
      <p:sp>
        <p:nvSpPr>
          <p:cNvPr id="6" name="Rechteck 5"/>
          <p:cNvSpPr/>
          <p:nvPr/>
        </p:nvSpPr>
        <p:spPr>
          <a:xfrm>
            <a:off x="10561290" y="649262"/>
            <a:ext cx="15121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3600" spc="-1">
                <a:solidFill>
                  <a:srgbClr val="000000"/>
                </a:solidFill>
                <a:latin typeface="Arial"/>
                <a:ea typeface="ヒラギノ角ゴ Pro W3"/>
              </a:rPr>
              <a:t>Electronics Watch</a:t>
            </a:r>
            <a:endParaRPr lang="de-DE" sz="36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4" name="Picture 1"/>
          <p:cNvPicPr/>
          <p:nvPr/>
        </p:nvPicPr>
        <p:blipFill>
          <a:blip r:embed="rId3"/>
          <a:stretch/>
        </p:blipFill>
        <p:spPr>
          <a:xfrm>
            <a:off x="1857434" y="1562379"/>
            <a:ext cx="8492400" cy="5126421"/>
          </a:xfrm>
          <a:prstGeom prst="rect">
            <a:avLst/>
          </a:prstGeom>
          <a:ln w="28440">
            <a:solidFill>
              <a:srgbClr val="000000"/>
            </a:solidFill>
            <a:miter/>
          </a:ln>
        </p:spPr>
      </p:pic>
      <p:sp>
        <p:nvSpPr>
          <p:cNvPr id="305" name="Textfeld 5"/>
          <p:cNvSpPr/>
          <p:nvPr/>
        </p:nvSpPr>
        <p:spPr>
          <a:xfrm>
            <a:off x="2023394" y="5855040"/>
            <a:ext cx="3906720" cy="73721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 spc="-1" dirty="0">
                <a:solidFill>
                  <a:srgbClr val="000000"/>
                </a:solidFill>
                <a:latin typeface="Arial"/>
                <a:ea typeface="ヒラギノ角ゴ Pro W3"/>
              </a:rPr>
              <a:t>Kostengünstiger, voller Zugang zu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ヒラギノ角ゴ Pro W3"/>
              </a:rPr>
              <a:t>Monitoringdaten</a:t>
            </a:r>
            <a:endParaRPr lang="de-DE" sz="1400" spc="-1" dirty="0">
              <a:solidFill>
                <a:prstClr val="black"/>
              </a:solidFill>
              <a:latin typeface="Arial"/>
            </a:endParaRP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 spc="-1" dirty="0">
                <a:solidFill>
                  <a:srgbClr val="000000"/>
                </a:solidFill>
                <a:latin typeface="Arial"/>
                <a:ea typeface="ヒラギノ角ゴ Pro W3"/>
              </a:rPr>
              <a:t>Koordiniertes Engagement mit der Industrie </a:t>
            </a:r>
            <a:endParaRPr lang="de-DE" sz="14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6" name="Textfeld 6"/>
          <p:cNvSpPr/>
          <p:nvPr/>
        </p:nvSpPr>
        <p:spPr>
          <a:xfrm>
            <a:off x="6103634" y="6021288"/>
            <a:ext cx="4101120" cy="52176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 spc="-1" dirty="0">
                <a:solidFill>
                  <a:srgbClr val="000000"/>
                </a:solidFill>
                <a:latin typeface="Arial"/>
                <a:ea typeface="ヒラギノ角ゴ Pro W3"/>
              </a:rPr>
              <a:t>Teurer, begrenzter Zugang zu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ヒラギノ角ゴ Pro W3"/>
              </a:rPr>
              <a:t>Monitoringdaten</a:t>
            </a:r>
            <a:endParaRPr lang="de-DE" sz="1400" spc="-1" dirty="0">
              <a:solidFill>
                <a:prstClr val="black"/>
              </a:solidFill>
              <a:latin typeface="Arial"/>
            </a:endParaRP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 spc="-1" dirty="0">
                <a:solidFill>
                  <a:srgbClr val="000000"/>
                </a:solidFill>
                <a:latin typeface="Arial"/>
                <a:ea typeface="ヒラギノ角ゴ Pro W3"/>
              </a:rPr>
              <a:t>Individuelles Engagement mit der Industrie </a:t>
            </a:r>
            <a:endParaRPr lang="de-DE" sz="14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07" name="Picture 4"/>
          <p:cNvPicPr/>
          <p:nvPr/>
        </p:nvPicPr>
        <p:blipFill>
          <a:blip r:embed="rId4"/>
          <a:stretch/>
        </p:blipFill>
        <p:spPr>
          <a:xfrm>
            <a:off x="2517223" y="714445"/>
            <a:ext cx="1155043" cy="700171"/>
          </a:xfrm>
          <a:prstGeom prst="rect">
            <a:avLst/>
          </a:prstGeom>
          <a:ln w="0">
            <a:noFill/>
          </a:ln>
        </p:spPr>
      </p:pic>
      <p:sp>
        <p:nvSpPr>
          <p:cNvPr id="8" name="Rechteck 7"/>
          <p:cNvSpPr/>
          <p:nvPr/>
        </p:nvSpPr>
        <p:spPr>
          <a:xfrm>
            <a:off x="10561290" y="649262"/>
            <a:ext cx="15121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667" dirty="0">
                <a:latin typeface="Source Serif Pro" panose="02040603050405020204" pitchFamily="18" charset="0"/>
              </a:rPr>
              <a:t>Informationen für öffentliche Einrichtungen</a:t>
            </a:r>
          </a:p>
          <a:p>
            <a:pPr lvl="1"/>
            <a:r>
              <a:rPr lang="de-DE" sz="2667" dirty="0">
                <a:latin typeface="Source Serif Pro" panose="02040603050405020204" pitchFamily="18" charset="0"/>
              </a:rPr>
              <a:t>Unterstützung bei Ausschreibungen</a:t>
            </a:r>
          </a:p>
          <a:p>
            <a:pPr lvl="1"/>
            <a:r>
              <a:rPr lang="de-DE" sz="2667" dirty="0">
                <a:latin typeface="Source Serif Pro" panose="02040603050405020204" pitchFamily="18" charset="0"/>
              </a:rPr>
              <a:t>Informationen über Zulieferer </a:t>
            </a:r>
            <a:r>
              <a:rPr lang="de-DE" sz="2667" dirty="0" smtClean="0">
                <a:latin typeface="Source Serif Pro" panose="02040603050405020204" pitchFamily="18" charset="0"/>
              </a:rPr>
              <a:t>(„Transparenz Datenbank“)</a:t>
            </a:r>
            <a:endParaRPr lang="de-DE" sz="2667" dirty="0">
              <a:latin typeface="Source Serif Pro" panose="02040603050405020204" pitchFamily="18" charset="0"/>
            </a:endParaRPr>
          </a:p>
          <a:p>
            <a:r>
              <a:rPr lang="de-DE" sz="2667" dirty="0">
                <a:latin typeface="Source Serif Pro" panose="02040603050405020204" pitchFamily="18" charset="0"/>
              </a:rPr>
              <a:t>Leitfaden für </a:t>
            </a:r>
            <a:r>
              <a:rPr lang="de-DE" sz="2667" dirty="0" err="1" smtClean="0">
                <a:latin typeface="Source Serif Pro" panose="02040603050405020204" pitchFamily="18" charset="0"/>
              </a:rPr>
              <a:t>Auftragnehmer:innen</a:t>
            </a:r>
            <a:endParaRPr lang="de-DE" sz="2667" dirty="0">
              <a:latin typeface="Source Serif Pro" panose="02040603050405020204" pitchFamily="18" charset="0"/>
            </a:endParaRPr>
          </a:p>
          <a:p>
            <a:r>
              <a:rPr lang="de-DE" sz="2667" dirty="0">
                <a:latin typeface="Source Serif Pro" panose="02040603050405020204" pitchFamily="18" charset="0"/>
              </a:rPr>
              <a:t>Reports zu aktuellen Problemen und Verbesserungen</a:t>
            </a:r>
          </a:p>
          <a:p>
            <a:r>
              <a:rPr lang="de-DE" sz="2667" dirty="0" smtClean="0">
                <a:latin typeface="Source Serif Pro" panose="02040603050405020204" pitchFamily="18" charset="0"/>
              </a:rPr>
              <a:t>Verfahren, </a:t>
            </a:r>
            <a:r>
              <a:rPr lang="de-DE" sz="2667" dirty="0">
                <a:latin typeface="Source Serif Pro" panose="02040603050405020204" pitchFamily="18" charset="0"/>
              </a:rPr>
              <a:t>um auf Probleme zu reagieren und Verbesserungsmaßnahmen umzusetzen</a:t>
            </a:r>
          </a:p>
          <a:p>
            <a:r>
              <a:rPr lang="de-DE" sz="2667" dirty="0">
                <a:latin typeface="Source Serif Pro" panose="02040603050405020204" pitchFamily="18" charset="0"/>
              </a:rPr>
              <a:t>Laufendes Monitoring der Arbeitsbedingungen vor Ort  („Worker </a:t>
            </a:r>
            <a:r>
              <a:rPr lang="de-DE" sz="2667" dirty="0" err="1">
                <a:latin typeface="Source Serif Pro" panose="02040603050405020204" pitchFamily="18" charset="0"/>
              </a:rPr>
              <a:t>Based</a:t>
            </a:r>
            <a:r>
              <a:rPr lang="de-DE" sz="2667" dirty="0">
                <a:latin typeface="Source Serif Pro" panose="02040603050405020204" pitchFamily="18" charset="0"/>
              </a:rPr>
              <a:t> Monitoring“)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Electronics Watch Modell </a:t>
            </a:r>
            <a:endParaRPr lang="de-AT" dirty="0"/>
          </a:p>
        </p:txBody>
      </p:sp>
      <p:pic>
        <p:nvPicPr>
          <p:cNvPr id="4" name="Picture 4"/>
          <p:cNvPicPr/>
          <p:nvPr/>
        </p:nvPicPr>
        <p:blipFill>
          <a:blip r:embed="rId3"/>
          <a:stretch/>
        </p:blipFill>
        <p:spPr>
          <a:xfrm>
            <a:off x="7599445" y="817256"/>
            <a:ext cx="2545703" cy="1647555"/>
          </a:xfrm>
          <a:prstGeom prst="rect">
            <a:avLst/>
          </a:prstGeom>
          <a:ln w="0">
            <a:noFill/>
          </a:ln>
        </p:spPr>
      </p:pic>
      <p:sp>
        <p:nvSpPr>
          <p:cNvPr id="6" name="Rechteck 5"/>
          <p:cNvSpPr/>
          <p:nvPr/>
        </p:nvSpPr>
        <p:spPr>
          <a:xfrm>
            <a:off x="10561290" y="649262"/>
            <a:ext cx="15121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de-DE" sz="1800" b="1" dirty="0" err="1" smtClean="0">
                <a:latin typeface="Source Serif Pro" panose="02040603050405020204" pitchFamily="18" charset="0"/>
              </a:rPr>
              <a:t>Arbeiter:innen</a:t>
            </a:r>
            <a:endParaRPr lang="de-DE" sz="1800" b="1" dirty="0">
              <a:latin typeface="Source Serif Pro" panose="020406030504050202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sz="1800" dirty="0">
                <a:latin typeface="Source Serif Pro" panose="02040603050405020204" pitchFamily="18" charset="0"/>
              </a:rPr>
              <a:t>stoßen Untersuchungen an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sz="1800" dirty="0">
                <a:latin typeface="Source Serif Pro" panose="02040603050405020204" pitchFamily="18" charset="0"/>
              </a:rPr>
              <a:t>erhalten Untersuchungsergebnisse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sz="1800" dirty="0">
                <a:latin typeface="Source Serif Pro" panose="02040603050405020204" pitchFamily="18" charset="0"/>
              </a:rPr>
              <a:t>beteiligt bei der Entwicklung von Lösungen</a:t>
            </a:r>
          </a:p>
          <a:p>
            <a:endParaRPr lang="de-DE" sz="1800" dirty="0">
              <a:latin typeface="Source Serif Pro" panose="02040603050405020204" pitchFamily="18" charset="0"/>
            </a:endParaRPr>
          </a:p>
          <a:p>
            <a:r>
              <a:rPr lang="de-DE" sz="1800" b="1" dirty="0">
                <a:latin typeface="Source Serif Pro" panose="02040603050405020204" pitchFamily="18" charset="0"/>
              </a:rPr>
              <a:t>Lokale zivilgesellschaftliche</a:t>
            </a:r>
            <a:br>
              <a:rPr lang="de-DE" sz="1800" b="1" dirty="0">
                <a:latin typeface="Source Serif Pro" panose="02040603050405020204" pitchFamily="18" charset="0"/>
              </a:rPr>
            </a:br>
            <a:r>
              <a:rPr lang="de-DE" sz="1800" b="1" dirty="0">
                <a:latin typeface="Source Serif Pro" panose="02040603050405020204" pitchFamily="18" charset="0"/>
              </a:rPr>
              <a:t>Organisationen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sz="1800" dirty="0">
                <a:latin typeface="Source Serif Pro" panose="02040603050405020204" pitchFamily="18" charset="0"/>
              </a:rPr>
              <a:t>führen Monitoring betriebsfern </a:t>
            </a:r>
            <a:r>
              <a:rPr lang="de-DE" sz="1800" dirty="0" smtClean="0">
                <a:latin typeface="Source Serif Pro" panose="02040603050405020204" pitchFamily="18" charset="0"/>
              </a:rPr>
              <a:t>bzw.</a:t>
            </a:r>
            <a:r>
              <a:rPr lang="de-DE" sz="1800" dirty="0">
                <a:latin typeface="Source Serif Pro" panose="02040603050405020204" pitchFamily="18" charset="0"/>
              </a:rPr>
              <a:t/>
            </a:r>
            <a:br>
              <a:rPr lang="de-DE" sz="1800" dirty="0">
                <a:latin typeface="Source Serif Pro" panose="02040603050405020204" pitchFamily="18" charset="0"/>
              </a:rPr>
            </a:br>
            <a:r>
              <a:rPr lang="de-DE" sz="1800" dirty="0">
                <a:latin typeface="Source Serif Pro" panose="02040603050405020204" pitchFamily="18" charset="0"/>
              </a:rPr>
              <a:t>im Betrieb durch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sz="1800" dirty="0">
                <a:latin typeface="Source Serif Pro" panose="02040603050405020204" pitchFamily="18" charset="0"/>
              </a:rPr>
              <a:t>organisieren </a:t>
            </a:r>
            <a:r>
              <a:rPr lang="de-DE" sz="1800" dirty="0" smtClean="0">
                <a:latin typeface="Source Serif Pro" panose="02040603050405020204" pitchFamily="18" charset="0"/>
              </a:rPr>
              <a:t>Verbesserungen</a:t>
            </a:r>
            <a:endParaRPr lang="de-DE" sz="1800" dirty="0">
              <a:latin typeface="Source Serif Pro" panose="020406030504050202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Source Serif Pro" panose="02040603050405020204" pitchFamily="18" charset="0"/>
              </a:rPr>
              <a:t>ständiger Kontakt zu </a:t>
            </a:r>
            <a:r>
              <a:rPr lang="de-DE" sz="1800" dirty="0" err="1" smtClean="0">
                <a:latin typeface="Source Serif Pro" panose="02040603050405020204" pitchFamily="18" charset="0"/>
              </a:rPr>
              <a:t>Arbeiter:innen</a:t>
            </a:r>
            <a:endParaRPr lang="de-DE" sz="1800" dirty="0">
              <a:latin typeface="Source Serif Pro" panose="020406030504050202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Monitoring - </a:t>
            </a:r>
            <a:r>
              <a:rPr lang="de-AT" dirty="0" smtClean="0"/>
              <a:t>Einbindung </a:t>
            </a:r>
            <a:r>
              <a:rPr lang="de-AT" dirty="0"/>
              <a:t>von </a:t>
            </a:r>
            <a:r>
              <a:rPr lang="de-AT" dirty="0" err="1" smtClean="0"/>
              <a:t>Arbeiter:innen</a:t>
            </a:r>
            <a:endParaRPr lang="de-AT" dirty="0"/>
          </a:p>
        </p:txBody>
      </p:sp>
      <p:pic>
        <p:nvPicPr>
          <p:cNvPr id="7" name="Picture 4"/>
          <p:cNvPicPr/>
          <p:nvPr/>
        </p:nvPicPr>
        <p:blipFill>
          <a:blip r:embed="rId3"/>
          <a:stretch/>
        </p:blipFill>
        <p:spPr>
          <a:xfrm>
            <a:off x="2196561" y="747934"/>
            <a:ext cx="1510603" cy="814445"/>
          </a:xfrm>
          <a:prstGeom prst="rect">
            <a:avLst/>
          </a:prstGeom>
          <a:ln w="0"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64" y="2464811"/>
            <a:ext cx="5673231" cy="377882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17274" y="649262"/>
            <a:ext cx="1512168" cy="83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0561290" y="649262"/>
            <a:ext cx="1512168" cy="763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smtClean="0">
                <a:latin typeface="Source Serif Pro" panose="02040603050405020204" pitchFamily="18" charset="0"/>
              </a:rPr>
              <a:t>&gt; 400 </a:t>
            </a:r>
            <a:r>
              <a:rPr lang="de-DE" dirty="0">
                <a:latin typeface="Source Serif Pro" panose="02040603050405020204" pitchFamily="18" charset="0"/>
              </a:rPr>
              <a:t>individuelle </a:t>
            </a:r>
            <a:r>
              <a:rPr lang="de-DE" dirty="0" smtClean="0">
                <a:latin typeface="Source Serif Pro" panose="02040603050405020204" pitchFamily="18" charset="0"/>
              </a:rPr>
              <a:t>Mitglieder in Europa</a:t>
            </a:r>
            <a:endParaRPr lang="de-DE" dirty="0">
              <a:latin typeface="Source Serif Pro" panose="020406030504050202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smtClean="0">
                <a:latin typeface="Source Serif Pro" panose="02040603050405020204" pitchFamily="18" charset="0"/>
              </a:rPr>
              <a:t>Universitäten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smtClean="0">
                <a:latin typeface="Source Serif Pro" panose="02040603050405020204" pitchFamily="18" charset="0"/>
              </a:rPr>
              <a:t>Regionen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smtClean="0">
                <a:latin typeface="Source Serif Pro" panose="02040603050405020204" pitchFamily="18" charset="0"/>
              </a:rPr>
              <a:t>Städte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smtClean="0">
                <a:latin typeface="Source Serif Pro" panose="02040603050405020204" pitchFamily="18" charset="0"/>
              </a:rPr>
              <a:t>Beschaffungs-gemeinschaften</a:t>
            </a:r>
            <a:endParaRPr lang="de-DE" dirty="0">
              <a:latin typeface="Source Serif Pro" panose="02040603050405020204" pitchFamily="18" charset="0"/>
            </a:endParaRPr>
          </a:p>
          <a:p>
            <a:endParaRPr lang="de-AT" dirty="0">
              <a:latin typeface="Source Serif Pro" panose="02040603050405020204" pitchFamily="18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Mitglieder</a:t>
            </a:r>
          </a:p>
        </p:txBody>
      </p:sp>
      <p:pic>
        <p:nvPicPr>
          <p:cNvPr id="5" name="Grafik 5"/>
          <p:cNvPicPr/>
          <p:nvPr/>
        </p:nvPicPr>
        <p:blipFill>
          <a:blip r:embed="rId3"/>
          <a:stretch/>
        </p:blipFill>
        <p:spPr>
          <a:xfrm>
            <a:off x="6024786" y="639785"/>
            <a:ext cx="4881600" cy="3285120"/>
          </a:xfrm>
          <a:prstGeom prst="rect">
            <a:avLst/>
          </a:prstGeom>
          <a:ln w="0">
            <a:noFill/>
          </a:ln>
        </p:spPr>
      </p:pic>
      <p:pic>
        <p:nvPicPr>
          <p:cNvPr id="6" name="Grafik 6"/>
          <p:cNvPicPr/>
          <p:nvPr/>
        </p:nvPicPr>
        <p:blipFill>
          <a:blip r:embed="rId4"/>
          <a:stretch/>
        </p:blipFill>
        <p:spPr>
          <a:xfrm>
            <a:off x="5880770" y="3693840"/>
            <a:ext cx="5165280" cy="3164160"/>
          </a:xfrm>
          <a:prstGeom prst="rect">
            <a:avLst/>
          </a:prstGeom>
          <a:ln w="0">
            <a:noFill/>
          </a:ln>
        </p:spPr>
      </p:pic>
      <p:pic>
        <p:nvPicPr>
          <p:cNvPr id="7" name="Picture 4"/>
          <p:cNvPicPr/>
          <p:nvPr/>
        </p:nvPicPr>
        <p:blipFill>
          <a:blip r:embed="rId5"/>
          <a:stretch/>
        </p:blipFill>
        <p:spPr>
          <a:xfrm>
            <a:off x="2352619" y="747934"/>
            <a:ext cx="1510603" cy="814445"/>
          </a:xfrm>
          <a:prstGeom prst="rect">
            <a:avLst/>
          </a:prstGeom>
          <a:ln w="0"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de-DE" sz="1400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3 Gruppen: Der Mindestmitgliedsbeitrag für Organisationen beläuft sich auf € 3.000.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 marL="343071" indent="-342711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de-DE" sz="1400" b="1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Gruppe A: € 0 bis € 4.999.999 durchschnittliche Jahresausgaben für IKT-Hardware einer einzelnen Institution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de-DE" sz="1400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Der jährliche Mitgliedsbeitrag beträgt 1% der Ausgaben für IKT-Hardware oder – je nachdem, welcher Betrag niedriger ist – € 5.000. 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 marL="343071" indent="-342711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de-DE" sz="1400" b="1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Gruppe B: Über € 5.000.000 durchschnittliche Jahresausgaben für IKT-Hardware einer einzelnen Institution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de-DE" sz="1400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Der jährliche Mitgliedsbeitrag beträgt 0,1% der Ausgaben für IKT-Hardware und beläuft sich auf maximal € 60.000. 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 marL="343071" indent="-342711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de-DE" sz="1400" b="1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Gruppe C: Beschaffungsgemeinschaften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de-DE" sz="1400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Der jährliche Mitgliedsbeitrag für Gruppen wie z. B. Beschaffungsgemeinschaften beträgt 0,1% der gemeinsamen durchschnittlichen Jahresausgaben aller Mitglieder und beläuft sich auf maximal € 60.000. Gruppe C richtet sich an öffentliche Organisationen, die im Namen all ihrer Mitglieder eine Mitgliedschaft anstreben. Dies gilt insbesondere für Beschaffungsgemeinschaften.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  <a:p>
            <a:pPr marL="360" indent="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de-DE" sz="1400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Quelle: </a:t>
            </a:r>
            <a:r>
              <a:rPr lang="de-DE" sz="1400" u="sng" spc="-1" dirty="0">
                <a:solidFill>
                  <a:srgbClr val="009999"/>
                </a:solidFill>
                <a:latin typeface="Source Serif Pro" panose="02040603050405020204" pitchFamily="18" charset="0"/>
                <a:ea typeface="ヒラギノ角ゴ Pro W3"/>
                <a:hlinkClick r:id="rId3"/>
              </a:rPr>
              <a:t>www.electronicswatch.org</a:t>
            </a:r>
            <a:r>
              <a:rPr lang="de-DE" sz="1400" spc="-1" dirty="0">
                <a:solidFill>
                  <a:srgbClr val="000000"/>
                </a:solidFill>
                <a:latin typeface="Source Serif Pro" panose="02040603050405020204" pitchFamily="18" charset="0"/>
                <a:ea typeface="ヒラギノ角ゴ Pro W3"/>
              </a:rPr>
              <a:t> </a:t>
            </a:r>
            <a:endParaRPr lang="de-DE" sz="1400" spc="-1" dirty="0">
              <a:solidFill>
                <a:srgbClr val="000000"/>
              </a:solidFill>
              <a:latin typeface="Source Serif Pro" panose="02040603050405020204" pitchFamily="18" charset="0"/>
            </a:endParaRPr>
          </a:p>
        </p:txBody>
      </p:sp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3600" spc="-1" dirty="0">
                <a:solidFill>
                  <a:srgbClr val="000000"/>
                </a:solidFill>
              </a:rPr>
              <a:t>Mitgliedsbeitrag</a:t>
            </a:r>
          </a:p>
        </p:txBody>
      </p:sp>
      <p:pic>
        <p:nvPicPr>
          <p:cNvPr id="4" name="Picture 4"/>
          <p:cNvPicPr/>
          <p:nvPr/>
        </p:nvPicPr>
        <p:blipFill>
          <a:blip r:embed="rId4"/>
          <a:stretch/>
        </p:blipFill>
        <p:spPr>
          <a:xfrm>
            <a:off x="8193818" y="1453288"/>
            <a:ext cx="2161603" cy="1165433"/>
          </a:xfrm>
          <a:prstGeom prst="rect">
            <a:avLst/>
          </a:prstGeom>
          <a:ln w="0"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805264"/>
            <a:ext cx="900000" cy="90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561290" y="649262"/>
            <a:ext cx="15121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85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3" y="0"/>
            <a:ext cx="9700142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 noChangeArrowheads="1"/>
          </p:cNvSpPr>
          <p:nvPr>
            <p:ph type="title"/>
          </p:nvPr>
        </p:nvSpPr>
        <p:spPr>
          <a:xfrm>
            <a:off x="1560290" y="1052736"/>
            <a:ext cx="9137650" cy="506437"/>
          </a:xfrm>
        </p:spPr>
        <p:txBody>
          <a:bodyPr/>
          <a:lstStyle/>
          <a:p>
            <a:pPr algn="ctr"/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Zum Abschluss: </a:t>
            </a:r>
            <a:r>
              <a:rPr lang="de-DE" altLang="de-DE" sz="3200" dirty="0" err="1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good</a:t>
            </a:r>
            <a:r>
              <a:rPr lang="de-DE" altLang="de-DE" sz="32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 News</a:t>
            </a:r>
            <a:endParaRPr lang="de-AT" altLang="de-DE" sz="3200" dirty="0" smtClean="0">
              <a:latin typeface="Apex New Bold" panose="02010600040501010103" pitchFamily="50" charset="0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  <a:p>
            <a:endParaRPr lang="de-AT" dirty="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6" y="1916832"/>
            <a:ext cx="10564056" cy="43924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50" y="5301208"/>
            <a:ext cx="2263139" cy="1357883"/>
          </a:xfrm>
          <a:prstGeom prst="rect">
            <a:avLst/>
          </a:prstGeom>
        </p:spPr>
      </p:pic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8162" y="908720"/>
            <a:ext cx="11305256" cy="3240360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000" dirty="0" smtClean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>Die Reise meines Handys. Arbeitsrechte und Umweltauswirkungen entlang der Elektroniklieferkette</a:t>
            </a:r>
            <a:r>
              <a:rPr lang="de-DE" altLang="de-DE" sz="48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  <a:t/>
            </a:r>
            <a:br>
              <a:rPr lang="de-DE" altLang="de-DE" sz="4800" dirty="0">
                <a:latin typeface="Apex New Bold" panose="02010600040501010103" pitchFamily="50" charset="0"/>
                <a:ea typeface="Apex New Bold" panose="02010600040501010103" pitchFamily="50" charset="0"/>
                <a:cs typeface="Apex New Bold" panose="02010600040501010103" pitchFamily="50" charset="0"/>
              </a:rPr>
            </a:br>
            <a:endParaRPr lang="de-DE" altLang="de-DE" sz="2800" dirty="0" smtClean="0">
              <a:latin typeface="+mn-lt"/>
              <a:ea typeface="Apex New Bold" panose="02010600040501010103" pitchFamily="50" charset="0"/>
              <a:cs typeface="Apex New Bold" panose="02010600040501010103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2" y="4797152"/>
            <a:ext cx="1728192" cy="172819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139419" y="587901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  <a:latin typeface="+mn-lt"/>
              </a:rPr>
              <a:t>Gefördert aus Mitteln des Digitalisierungsfonds Arbeit 4.0 der AK Wien.</a:t>
            </a:r>
            <a:endParaRPr lang="de-AT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5157192"/>
            <a:ext cx="1512168" cy="14298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6" y="2780928"/>
            <a:ext cx="2304256" cy="80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78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P:\Einzelprojekte\2016\ADA_Rohstoffe_der_Digitalisierung\Massnahmen\Modul 3 Medien- und Kampagnenarbeit\Mobilisierungstools\Infografiken\IG1-4_Partners\infographics_SUDWIND_IG.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14" y="692696"/>
            <a:ext cx="9089355" cy="56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r="1073"/>
          <a:stretch>
            <a:fillRect/>
          </a:stretch>
        </p:blipFill>
        <p:spPr bwMode="auto">
          <a:xfrm>
            <a:off x="84138" y="1841500"/>
            <a:ext cx="12025312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647700" y="6469063"/>
            <a:ext cx="11425238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Quelle: </a:t>
            </a:r>
            <a:r>
              <a:rPr lang="de-DE" altLang="de-DE" sz="1400" dirty="0">
                <a:hlinkClick r:id="rId4"/>
              </a:rPr>
              <a:t>https://www.informationszentrum-mobilfunk.de/sites/default/files/medien/IZMF_Factsheet_Lebenszyklus_2015.pdf</a:t>
            </a:r>
            <a:r>
              <a:rPr lang="de-DE" altLang="de-DE" sz="1400" dirty="0"/>
              <a:t>, 13.10.2020</a:t>
            </a:r>
            <a:endParaRPr lang="de-AT" altLang="de-DE" sz="1400" dirty="0"/>
          </a:p>
        </p:txBody>
      </p:sp>
      <p:pic>
        <p:nvPicPr>
          <p:cNvPr id="32772" name="Grafik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638175"/>
            <a:ext cx="13684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Grafik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636588"/>
            <a:ext cx="130810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Grafik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638175"/>
            <a:ext cx="144303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Grafik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500688"/>
            <a:ext cx="10747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Grafik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5500688"/>
            <a:ext cx="118745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Grafik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5500688"/>
            <a:ext cx="120967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Grafik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38175"/>
            <a:ext cx="11636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35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647700" y="6469063"/>
            <a:ext cx="11425238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Quelle: </a:t>
            </a:r>
            <a:r>
              <a:rPr lang="de-DE" altLang="de-DE" sz="1400" dirty="0">
                <a:hlinkClick r:id="rId4"/>
              </a:rPr>
              <a:t>https://</a:t>
            </a:r>
            <a:r>
              <a:rPr lang="de-DE" altLang="de-DE" sz="1400" dirty="0" smtClean="0">
                <a:hlinkClick r:id="rId4"/>
              </a:rPr>
              <a:t>kollektiv-periskop.org/wp-content/uploads/2019/09/1Von-A-bis-Z_Doppelseiten.pdf</a:t>
            </a:r>
            <a:r>
              <a:rPr lang="de-DE" altLang="de-DE" sz="1400" dirty="0" smtClean="0"/>
              <a:t>, S. 22-23, 29.11.2023</a:t>
            </a:r>
            <a:endParaRPr lang="de-AT" alt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5369" r="73059" b="55482"/>
          <a:stretch>
            <a:fillRect/>
          </a:stretch>
        </p:blipFill>
        <p:spPr bwMode="auto">
          <a:xfrm>
            <a:off x="2136775" y="1287463"/>
            <a:ext cx="7920038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647700" y="6469063"/>
            <a:ext cx="11425238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Quelle: </a:t>
            </a:r>
            <a:r>
              <a:rPr lang="de-DE" altLang="de-DE" sz="1400" dirty="0">
                <a:hlinkClick r:id="rId4"/>
              </a:rPr>
              <a:t>https://kollektiv-periskop.org/wp-content/uploads/2019/09/1Von-A-bis-Z_Doppelseiten.pdf</a:t>
            </a:r>
            <a:r>
              <a:rPr lang="de-DE" altLang="de-DE" sz="1400" dirty="0"/>
              <a:t>, S. 22-23, </a:t>
            </a:r>
            <a:r>
              <a:rPr lang="de-DE" altLang="de-DE" sz="1400" dirty="0" smtClean="0"/>
              <a:t>29.11.2023</a:t>
            </a:r>
            <a:endParaRPr lang="de-AT" altLang="de-DE" sz="1400" dirty="0"/>
          </a:p>
        </p:txBody>
      </p:sp>
      <p:pic>
        <p:nvPicPr>
          <p:cNvPr id="23556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75513" r="78935" b="13959"/>
          <a:stretch>
            <a:fillRect/>
          </a:stretch>
        </p:blipFill>
        <p:spPr bwMode="auto">
          <a:xfrm>
            <a:off x="8329613" y="765175"/>
            <a:ext cx="22748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647700" y="6469063"/>
            <a:ext cx="11425238" cy="358775"/>
          </a:xfrm>
        </p:spPr>
        <p:txBody>
          <a:bodyPr/>
          <a:lstStyle/>
          <a:p>
            <a:pPr>
              <a:defRPr/>
            </a:pPr>
            <a:r>
              <a:rPr lang="de-DE" altLang="de-DE" sz="1400" dirty="0"/>
              <a:t>Quelle: </a:t>
            </a:r>
            <a:r>
              <a:rPr lang="de-DE" altLang="de-DE" sz="1400" dirty="0">
                <a:hlinkClick r:id="rId3"/>
              </a:rPr>
              <a:t>https://</a:t>
            </a:r>
            <a:r>
              <a:rPr lang="de-DE" altLang="de-DE" sz="1400" dirty="0" smtClean="0">
                <a:hlinkClick r:id="rId3"/>
              </a:rPr>
              <a:t>www.nager-it.de/static/pdf/lieferkette.pdf</a:t>
            </a:r>
            <a:r>
              <a:rPr lang="de-DE" altLang="de-DE" sz="1400" dirty="0" smtClean="0"/>
              <a:t>, 29.11.2023</a:t>
            </a:r>
            <a:endParaRPr lang="de-AT" altLang="de-DE" sz="1400" dirty="0"/>
          </a:p>
        </p:txBody>
      </p:sp>
      <p:pic>
        <p:nvPicPr>
          <p:cNvPr id="20483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1691" y="676275"/>
            <a:ext cx="8170205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54" y="540932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Apex New Book"/>
      </a:majorFont>
      <a:minorFont>
        <a:latin typeface="Source Serif Pro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Benutzerdefinier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7030A0"/>
      </a:folHlink>
    </a:clrScheme>
    <a:fontScheme name="Office">
      <a:majorFont>
        <a:latin typeface="Calibri"/>
        <a:ea typeface=""/>
        <a:cs typeface="Apex New Book"/>
      </a:majorFont>
      <a:minorFont>
        <a:latin typeface="Source Serif Pro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7030A0"/>
      </a:folHlink>
    </a:clrScheme>
    <a:fontScheme name="Office">
      <a:majorFont>
        <a:latin typeface="Calibri"/>
        <a:ea typeface=""/>
        <a:cs typeface="Apex New Book"/>
      </a:majorFont>
      <a:minorFont>
        <a:latin typeface="Source Serif Pro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">
  <a:themeElements>
    <a:clrScheme name="Benutzerdefiniert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7030A0"/>
      </a:folHlink>
    </a:clrScheme>
    <a:fontScheme name="Office">
      <a:majorFont>
        <a:latin typeface="Calibri"/>
        <a:ea typeface=""/>
        <a:cs typeface="Apex New Book"/>
      </a:majorFont>
      <a:minorFont>
        <a:latin typeface="Source Serif Pro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räsentation_16x9_breite_Ansicht">
  <a:themeElements>
    <a:clrScheme name="Lariss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räsentation_16x9_breite_Ansicht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ppp" id="{212C77A0-4DC3-42F0-9577-7E15FC8F306F}" vid="{E09A5D0C-C0B7-4016-AC6F-60068210F315}"/>
    </a:ext>
  </a:extLst>
</a:theme>
</file>

<file path=ppt/theme/theme7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Office PowerPoint</Application>
  <PresentationFormat>Benutzerdefiniert</PresentationFormat>
  <Paragraphs>238</Paragraphs>
  <Slides>41</Slides>
  <Notes>41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41</vt:i4>
      </vt:variant>
    </vt:vector>
  </HeadingPairs>
  <TitlesOfParts>
    <vt:vector size="58" baseType="lpstr">
      <vt:lpstr>Microsoft YaHei</vt:lpstr>
      <vt:lpstr>Apex New Bold</vt:lpstr>
      <vt:lpstr>Apex New Book</vt:lpstr>
      <vt:lpstr>Arial</vt:lpstr>
      <vt:lpstr>Calibri</vt:lpstr>
      <vt:lpstr>Lucida Sans Unicode</vt:lpstr>
      <vt:lpstr>Source Serif Pro</vt:lpstr>
      <vt:lpstr>Symbol</vt:lpstr>
      <vt:lpstr>Times New Roman</vt:lpstr>
      <vt:lpstr>Wingdings</vt:lpstr>
      <vt:lpstr>ヒラギノ角ゴ Pro W3</vt:lpstr>
      <vt:lpstr>Office</vt:lpstr>
      <vt:lpstr>1_Office</vt:lpstr>
      <vt:lpstr>2_Office</vt:lpstr>
      <vt:lpstr>4_Office</vt:lpstr>
      <vt:lpstr>1_Präsentation_16x9_breite_Ansicht</vt:lpstr>
      <vt:lpstr>Präsentation_16x9_breite_Ansicht</vt:lpstr>
      <vt:lpstr>Die Reise meines Handys  Arbeitsrechte und Umweltauswirkungen entlang der Elektroniklieferkette </vt:lpstr>
      <vt:lpstr>Der rote Faden</vt:lpstr>
      <vt:lpstr>China Exporte (2021)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Wo ist diese Methode zu finden?</vt:lpstr>
      <vt:lpstr>PowerPoint-Präsentation</vt:lpstr>
      <vt:lpstr>PowerPoint-Präsentation</vt:lpstr>
      <vt:lpstr>Wo sind diese Infoblätter zu finden?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Recycling und Elektroschrott</vt:lpstr>
      <vt:lpstr>Ursachen für hohes Elektroschrott-Aufkommen</vt:lpstr>
      <vt:lpstr>PowerPoint-Präsentation</vt:lpstr>
      <vt:lpstr>PowerPoint-Präsentation</vt:lpstr>
      <vt:lpstr>PowerPoint-Präsentation</vt:lpstr>
      <vt:lpstr>PowerPoint-Präsentation</vt:lpstr>
      <vt:lpstr>Ö3 Wundertüte – Jane Goodall CycleMyCell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Möglichkeiten für Regierungen</vt:lpstr>
      <vt:lpstr>Öffentliche Beschaffung wirkt</vt:lpstr>
      <vt:lpstr>Koalition von Beschaffer:innen –  Electronics Watch</vt:lpstr>
      <vt:lpstr>Electronics Watch</vt:lpstr>
      <vt:lpstr>Electronics Watch Modell </vt:lpstr>
      <vt:lpstr>Monitoring - Einbindung von Arbeiter:innen</vt:lpstr>
      <vt:lpstr>Mitglieder</vt:lpstr>
      <vt:lpstr>Mitgliedsbeitrag</vt:lpstr>
      <vt:lpstr>Zum Abschluss: good News</vt:lpstr>
      <vt:lpstr>Die Reise meines Handys. Arbeitsrechte und Umweltauswirkungen entlang der Elektroniklieferkette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Globale Güterketten in der Elektronik-Industrie</dc:title>
  <dc:creator>user</dc:creator>
  <cp:lastModifiedBy>user</cp:lastModifiedBy>
  <cp:revision>128</cp:revision>
  <cp:lastPrinted>2022-10-06T10:08:24Z</cp:lastPrinted>
  <dcterms:created xsi:type="dcterms:W3CDTF">1601-01-01T00:00:00Z</dcterms:created>
  <dcterms:modified xsi:type="dcterms:W3CDTF">2023-12-01T10:55:51Z</dcterms:modified>
</cp:coreProperties>
</file>